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303"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 id="31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19FFC3"/>
    <a:srgbClr val="9ED561"/>
    <a:srgbClr val="80C535"/>
    <a:srgbClr val="2CCA20"/>
    <a:srgbClr val="25A91B"/>
    <a:srgbClr val="00C491"/>
    <a:srgbClr val="00CC99"/>
    <a:srgbClr val="CC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456" y="-96"/>
      </p:cViewPr>
      <p:guideLst>
        <p:guide orient="horz" pos="2160"/>
        <p:guide pos="3840"/>
      </p:guideLst>
    </p:cSldViewPr>
  </p:slideViewPr>
  <p:notesTextViewPr>
    <p:cViewPr>
      <p:scale>
        <a:sx n="1" d="1"/>
        <a:sy n="1" d="1"/>
      </p:scale>
      <p:origin x="0" y="0"/>
    </p:cViewPr>
  </p:notesTextViewPr>
  <p:sorterViewPr>
    <p:cViewPr>
      <p:scale>
        <a:sx n="100" d="100"/>
        <a:sy n="100" d="100"/>
      </p:scale>
      <p:origin x="0" y="-338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246C6-B264-48F4-AF36-EDB876C93D0B}" type="datetimeFigureOut">
              <a:rPr lang="ar-IQ" smtClean="0"/>
              <a:t>02/05/1442</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13846-5E73-4C8F-B283-A1E265F372C7}" type="slidenum">
              <a:rPr lang="ar-IQ" smtClean="0"/>
              <a:t>‹#›</a:t>
            </a:fld>
            <a:endParaRPr lang="ar-IQ"/>
          </a:p>
        </p:txBody>
      </p:sp>
    </p:spTree>
    <p:extLst>
      <p:ext uri="{BB962C8B-B14F-4D97-AF65-F5344CB8AC3E}">
        <p14:creationId xmlns:p14="http://schemas.microsoft.com/office/powerpoint/2010/main" val="2177359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309369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59238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141418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20513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422513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72040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204949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54059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427955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272290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361429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4A11286-22B9-401C-A4EC-E52B11AD61FD}"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187438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7599AE8-577F-46E2-BF3B-F8C640501455}"/>
              </a:ext>
            </a:extLst>
          </p:cNvPr>
          <p:cNvSpPr txBox="1"/>
          <p:nvPr/>
        </p:nvSpPr>
        <p:spPr>
          <a:xfrm>
            <a:off x="3615612" y="1861152"/>
            <a:ext cx="4516016" cy="1446550"/>
          </a:xfrm>
          <a:prstGeom prst="rect">
            <a:avLst/>
          </a:prstGeom>
          <a:noFill/>
        </p:spPr>
        <p:txBody>
          <a:bodyPr wrap="square" rtlCol="0">
            <a:spAutoFit/>
          </a:bodyPr>
          <a:lstStyle/>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تطبيقات حاسبة 1</a:t>
            </a:r>
          </a:p>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المرحلة الثانية</a:t>
            </a:r>
            <a:endParaRPr lang="en-US" sz="44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
        <p:nvSpPr>
          <p:cNvPr id="6" name="TextBox 5">
            <a:extLst>
              <a:ext uri="{FF2B5EF4-FFF2-40B4-BE49-F238E27FC236}">
                <a16:creationId xmlns="" xmlns:a16="http://schemas.microsoft.com/office/drawing/2014/main" id="{3A9A4448-5C0E-49F6-8472-861924D98E27}"/>
              </a:ext>
            </a:extLst>
          </p:cNvPr>
          <p:cNvSpPr txBox="1"/>
          <p:nvPr/>
        </p:nvSpPr>
        <p:spPr>
          <a:xfrm>
            <a:off x="2656892" y="3833947"/>
            <a:ext cx="6097554" cy="707886"/>
          </a:xfrm>
          <a:prstGeom prst="rect">
            <a:avLst/>
          </a:prstGeom>
          <a:noFill/>
        </p:spPr>
        <p:txBody>
          <a:bodyPr wrap="square">
            <a:spAutoFit/>
          </a:bodyPr>
          <a:lstStyle/>
          <a:p>
            <a:pPr marL="0" marR="0" algn="ctr" rtl="1">
              <a:spcBef>
                <a:spcPts val="0"/>
              </a:spcBef>
              <a:spcAft>
                <a:spcPts val="1000"/>
              </a:spcAft>
            </a:pPr>
            <a:r>
              <a:rPr lang="ar-IQ" sz="4000" b="1" i="1"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rPr>
              <a:t>البرمجة بلغة الفورتران</a:t>
            </a:r>
            <a:endParaRPr lang="en-US" sz="4000"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endParaRPr>
          </a:p>
        </p:txBody>
      </p:sp>
      <p:sp>
        <p:nvSpPr>
          <p:cNvPr id="7" name="TextBox 6">
            <a:extLst>
              <a:ext uri="{FF2B5EF4-FFF2-40B4-BE49-F238E27FC236}">
                <a16:creationId xmlns="" xmlns:a16="http://schemas.microsoft.com/office/drawing/2014/main" id="{29F57031-9659-4832-B085-381DA67E4044}"/>
              </a:ext>
            </a:extLst>
          </p:cNvPr>
          <p:cNvSpPr txBox="1"/>
          <p:nvPr/>
        </p:nvSpPr>
        <p:spPr>
          <a:xfrm>
            <a:off x="7757627" y="609067"/>
            <a:ext cx="4434373" cy="1451679"/>
          </a:xfrm>
          <a:prstGeom prst="rect">
            <a:avLst/>
          </a:prstGeom>
          <a:noFill/>
        </p:spPr>
        <p:txBody>
          <a:bodyPr wrap="square">
            <a:spAutoFit/>
          </a:bodyPr>
          <a:lstStyle/>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جامعة ديالى/كلية الهندسة</a:t>
            </a:r>
          </a:p>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قسم الهندسة المدنية</a:t>
            </a:r>
          </a:p>
        </p:txBody>
      </p:sp>
      <p:sp>
        <p:nvSpPr>
          <p:cNvPr id="8" name="TextBox 7">
            <a:extLst>
              <a:ext uri="{FF2B5EF4-FFF2-40B4-BE49-F238E27FC236}">
                <a16:creationId xmlns="" xmlns:a16="http://schemas.microsoft.com/office/drawing/2014/main" id="{F03553B4-93BD-4189-99E6-6FFBD0FE2C84}"/>
              </a:ext>
            </a:extLst>
          </p:cNvPr>
          <p:cNvSpPr txBox="1"/>
          <p:nvPr/>
        </p:nvSpPr>
        <p:spPr>
          <a:xfrm>
            <a:off x="2651450" y="4891417"/>
            <a:ext cx="6097554" cy="707886"/>
          </a:xfrm>
          <a:prstGeom prst="rect">
            <a:avLst/>
          </a:prstGeom>
          <a:noFill/>
        </p:spPr>
        <p:txBody>
          <a:bodyPr wrap="square">
            <a:spAutoFit/>
          </a:bodyPr>
          <a:lstStyle/>
          <a:p>
            <a:pPr marL="0" marR="0" algn="ctr" rtl="1">
              <a:spcBef>
                <a:spcPts val="0"/>
              </a:spcBef>
              <a:spcAft>
                <a:spcPts val="1000"/>
              </a:spcAft>
            </a:pP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المحاضرة  </a:t>
            </a:r>
            <a:r>
              <a:rPr lang="ar-IQ" sz="4000" b="1" i="1" dirty="0">
                <a:latin typeface="Calibri" panose="020F0502020204030204" pitchFamily="34" charset="0"/>
                <a:ea typeface="Calibri" panose="020F0502020204030204" pitchFamily="34" charset="0"/>
                <a:cs typeface="DecoType Naskh Variants" panose="02010400000000000000" pitchFamily="2" charset="-78"/>
              </a:rPr>
              <a:t>5  </a:t>
            </a:r>
            <a:r>
              <a:rPr lang="en-US" sz="4000" b="1" i="1" dirty="0">
                <a:effectLst/>
                <a:latin typeface="Calibri" panose="020F0502020204030204" pitchFamily="34" charset="0"/>
                <a:ea typeface="Calibri" panose="020F0502020204030204" pitchFamily="34" charset="0"/>
                <a:cs typeface="DecoType Naskh Variants" panose="02010400000000000000" pitchFamily="2" charset="-78"/>
              </a:rPr>
              <a:t> </a:t>
            </a: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 </a:t>
            </a:r>
            <a:endParaRPr lang="en-US" sz="4000" dirty="0">
              <a:effectLst/>
              <a:latin typeface="Calibri" panose="020F0502020204030204" pitchFamily="34" charset="0"/>
              <a:ea typeface="Calibri" panose="020F0502020204030204" pitchFamily="34" charset="0"/>
              <a:cs typeface="DecoType Naskh Variants" panose="02010400000000000000" pitchFamily="2" charset="-78"/>
            </a:endParaRPr>
          </a:p>
        </p:txBody>
      </p:sp>
      <p:sp>
        <p:nvSpPr>
          <p:cNvPr id="9" name="TextBox 8">
            <a:extLst>
              <a:ext uri="{FF2B5EF4-FFF2-40B4-BE49-F238E27FC236}">
                <a16:creationId xmlns="" xmlns:a16="http://schemas.microsoft.com/office/drawing/2014/main" id="{D887AA9D-B1D3-4E22-B1DE-46B96EC34F32}"/>
              </a:ext>
            </a:extLst>
          </p:cNvPr>
          <p:cNvSpPr txBox="1"/>
          <p:nvPr/>
        </p:nvSpPr>
        <p:spPr>
          <a:xfrm>
            <a:off x="10320867" y="5391638"/>
            <a:ext cx="1871133" cy="923330"/>
          </a:xfrm>
          <a:prstGeom prst="rect">
            <a:avLst/>
          </a:prstGeom>
          <a:noFill/>
        </p:spPr>
        <p:txBody>
          <a:bodyPr wrap="square" rtlCol="1">
            <a:spAutoFit/>
          </a:bodyPr>
          <a:lstStyle/>
          <a:p>
            <a:pPr algn="r"/>
            <a:r>
              <a:rPr lang="ar-IQ" dirty="0">
                <a:latin typeface="Calibri" panose="020F0502020204030204" pitchFamily="34" charset="0"/>
                <a:cs typeface="Calibri" panose="020F0502020204030204" pitchFamily="34" charset="0"/>
              </a:rPr>
              <a:t>إعداد:-</a:t>
            </a:r>
          </a:p>
          <a:p>
            <a:pPr algn="r"/>
            <a:r>
              <a:rPr lang="ar-IQ" dirty="0" err="1">
                <a:latin typeface="Calibri" panose="020F0502020204030204" pitchFamily="34" charset="0"/>
                <a:cs typeface="Calibri" panose="020F0502020204030204" pitchFamily="34" charset="0"/>
              </a:rPr>
              <a:t>م.د.جنان</a:t>
            </a:r>
            <a:r>
              <a:rPr lang="ar-IQ" dirty="0">
                <a:latin typeface="Calibri" panose="020F0502020204030204" pitchFamily="34" charset="0"/>
                <a:cs typeface="Calibri" panose="020F0502020204030204" pitchFamily="34" charset="0"/>
              </a:rPr>
              <a:t> لفته عباس</a:t>
            </a:r>
          </a:p>
          <a:p>
            <a:pPr algn="r"/>
            <a:r>
              <a:rPr lang="ar-IQ" dirty="0" err="1">
                <a:latin typeface="Calibri" panose="020F0502020204030204" pitchFamily="34" charset="0"/>
                <a:cs typeface="Calibri" panose="020F0502020204030204" pitchFamily="34" charset="0"/>
              </a:rPr>
              <a:t>م.م</a:t>
            </a:r>
            <a:r>
              <a:rPr lang="ar-IQ" dirty="0">
                <a:latin typeface="Calibri" panose="020F0502020204030204" pitchFamily="34" charset="0"/>
                <a:cs typeface="Calibri" panose="020F0502020204030204" pitchFamily="34" charset="0"/>
              </a:rPr>
              <a:t>. غسان منذر علي</a:t>
            </a:r>
          </a:p>
        </p:txBody>
      </p:sp>
    </p:spTree>
    <p:extLst>
      <p:ext uri="{BB962C8B-B14F-4D97-AF65-F5344CB8AC3E}">
        <p14:creationId xmlns:p14="http://schemas.microsoft.com/office/powerpoint/2010/main" val="33478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4">
            <a:extLst>
              <a:ext uri="{FF2B5EF4-FFF2-40B4-BE49-F238E27FC236}">
                <a16:creationId xmlns="" xmlns:a16="http://schemas.microsoft.com/office/drawing/2014/main" id="{D3BDE70E-1B3D-4548-9350-7540281C9437}"/>
              </a:ext>
            </a:extLst>
          </p:cNvPr>
          <p:cNvSpPr txBox="1"/>
          <p:nvPr/>
        </p:nvSpPr>
        <p:spPr>
          <a:xfrm>
            <a:off x="74646" y="533088"/>
            <a:ext cx="12036489" cy="5317205"/>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gn="r" rtl="1">
              <a:lnSpc>
                <a:spcPct val="107000"/>
              </a:lnSpc>
              <a:spcBef>
                <a:spcPts val="0"/>
              </a:spcBef>
              <a:spcAft>
                <a:spcPts val="800"/>
              </a:spcAft>
            </a:pPr>
            <a:r>
              <a:rPr lang="ar-IQ" sz="2400"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القراءة من الملفات </a:t>
            </a:r>
            <a:r>
              <a:rPr lang="en-US" sz="2400"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Reading from files</a:t>
            </a:r>
            <a:endParaRPr lang="en-US" sz="24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rial" panose="020B0604020202020204" pitchFamily="34" charset="0"/>
              </a:rPr>
              <a:t>هذه الجملة تنصب الفايل اما للقراءة او الطباعة. الصيغة النموذجية هي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rial" panose="020B0604020202020204" pitchFamily="34" charset="0"/>
              </a:rPr>
              <a:t>فجملة </a:t>
            </a:r>
            <a:r>
              <a:rPr lang="en-US" sz="2400" dirty="0">
                <a:effectLst/>
                <a:latin typeface="Calibri" panose="020F0502020204030204" pitchFamily="34" charset="0"/>
                <a:ea typeface="Calibri" panose="020F0502020204030204" pitchFamily="34" charset="0"/>
                <a:cs typeface="Arial" panose="020B0604020202020204" pitchFamily="34" charset="0"/>
              </a:rPr>
              <a:t>Open</a:t>
            </a:r>
            <a:r>
              <a:rPr lang="ar-IQ" sz="2400" dirty="0">
                <a:effectLst/>
                <a:latin typeface="Calibri" panose="020F0502020204030204" pitchFamily="34" charset="0"/>
                <a:ea typeface="Calibri" panose="020F0502020204030204" pitchFamily="34" charset="0"/>
                <a:cs typeface="Arial" panose="020B0604020202020204" pitchFamily="34" charset="0"/>
              </a:rPr>
              <a:t> تؤدي الى ارتباط جمل الادخال والإخراج مع احد الملفات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rial" panose="020B0604020202020204" pitchFamily="34" charset="0"/>
              </a:rPr>
              <a:t>مثلا: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Open(unit=1,file=”data”)</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The file will be know to the operating system as data or will have data as the first part of its name, and can be written to by using the unit number. This statement should come before your first read or write to the file data.</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The unit number may typically be from 1 to 99.</a:t>
            </a:r>
          </a:p>
        </p:txBody>
      </p:sp>
      <p:sp>
        <p:nvSpPr>
          <p:cNvPr id="4" name="TextBox 3">
            <a:extLst>
              <a:ext uri="{FF2B5EF4-FFF2-40B4-BE49-F238E27FC236}">
                <a16:creationId xmlns="" xmlns:a16="http://schemas.microsoft.com/office/drawing/2014/main" id="{442F1D8D-C91B-4C79-976B-2F55C20F1B91}"/>
              </a:ext>
            </a:extLst>
          </p:cNvPr>
          <p:cNvSpPr txBox="1"/>
          <p:nvPr/>
        </p:nvSpPr>
        <p:spPr>
          <a:xfrm>
            <a:off x="74646" y="1683012"/>
            <a:ext cx="2934477" cy="470000"/>
          </a:xfrm>
          <a:prstGeom prst="rect">
            <a:avLst/>
          </a:prstGeom>
          <a:solidFill>
            <a:srgbClr val="9ED561"/>
          </a:solidFill>
        </p:spPr>
        <p:txBody>
          <a:bodyPr wrap="square">
            <a:spAutoFit/>
          </a:bodyPr>
          <a:lstStyle/>
          <a:p>
            <a:pPr marL="0" marR="0">
              <a:lnSpc>
                <a:spcPct val="107000"/>
              </a:lnSpc>
              <a:spcBef>
                <a:spcPts val="0"/>
              </a:spcBef>
              <a:spcAft>
                <a:spcPts val="800"/>
              </a:spcAft>
            </a:pPr>
            <a:r>
              <a:rPr lang="en-US" sz="24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Open (unit, file name)</a:t>
            </a:r>
            <a:endPar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4409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5">
            <a:extLst>
              <a:ext uri="{FF2B5EF4-FFF2-40B4-BE49-F238E27FC236}">
                <a16:creationId xmlns="" xmlns:a16="http://schemas.microsoft.com/office/drawing/2014/main" id="{B8B462FB-76CB-4853-94C8-0C999666FFCB}"/>
              </a:ext>
            </a:extLst>
          </p:cNvPr>
          <p:cNvSpPr txBox="1"/>
          <p:nvPr/>
        </p:nvSpPr>
        <p:spPr>
          <a:xfrm>
            <a:off x="1" y="527567"/>
            <a:ext cx="12192000" cy="1499974"/>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gn="r" rtl="1">
              <a:lnSpc>
                <a:spcPct val="107000"/>
              </a:lnSpc>
              <a:spcBef>
                <a:spcPts val="0"/>
              </a:spcBef>
              <a:spcAft>
                <a:spcPts val="800"/>
              </a:spcAft>
            </a:pPr>
            <a:r>
              <a:rPr lang="ar-IQ" sz="2000"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الطباعة الى الملفات </a:t>
            </a:r>
            <a:r>
              <a:rPr lang="en-US" sz="2000"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Writing to files</a:t>
            </a:r>
            <a:endParaRPr lang="en-US" sz="20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This is similar idea to reding from files, we need a new statement, though instead of read we use write. </a:t>
            </a:r>
          </a:p>
        </p:txBody>
      </p:sp>
      <p:sp>
        <p:nvSpPr>
          <p:cNvPr id="3" name="Text Box 26">
            <a:extLst>
              <a:ext uri="{FF2B5EF4-FFF2-40B4-BE49-F238E27FC236}">
                <a16:creationId xmlns="" xmlns:a16="http://schemas.microsoft.com/office/drawing/2014/main" id="{6FB164F9-FC8E-4842-A71C-123D31A57851}"/>
              </a:ext>
            </a:extLst>
          </p:cNvPr>
          <p:cNvSpPr txBox="1"/>
          <p:nvPr/>
        </p:nvSpPr>
        <p:spPr>
          <a:xfrm>
            <a:off x="0" y="1551680"/>
            <a:ext cx="12192000" cy="5082385"/>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Example: write a program for writing the numbers from 5 to 100 by using adding 5?</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Solution:</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Program </a:t>
            </a:r>
            <a:r>
              <a:rPr lang="en-US" sz="2000" dirty="0" err="1">
                <a:effectLst/>
                <a:latin typeface="Calibri" panose="020F0502020204030204" pitchFamily="34" charset="0"/>
                <a:ea typeface="Calibri" panose="020F0502020204030204" pitchFamily="34" charset="0"/>
                <a:cs typeface="Arial" panose="020B0604020202020204" pitchFamily="34" charset="0"/>
              </a:rPr>
              <a:t>write_data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program for writing the numbers from 5 to 100 by adding 5</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Integer::I</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Open(12,file=”</a:t>
            </a:r>
            <a:r>
              <a:rPr lang="en-US" sz="2000" dirty="0" err="1">
                <a:effectLst/>
                <a:latin typeface="Calibri" panose="020F0502020204030204" pitchFamily="34" charset="0"/>
                <a:ea typeface="Calibri" panose="020F0502020204030204" pitchFamily="34" charset="0"/>
                <a:cs typeface="Arial" panose="020B0604020202020204" pitchFamily="34" charset="0"/>
              </a:rPr>
              <a:t>my_output</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Do I=5,100,5</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Write(12,*)1</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do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Print*,”finished”</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Program </a:t>
            </a:r>
            <a:r>
              <a:rPr lang="en-US" sz="2000" dirty="0" err="1">
                <a:effectLst/>
                <a:latin typeface="Calibri" panose="020F0502020204030204" pitchFamily="34" charset="0"/>
                <a:ea typeface="Calibri" panose="020F0502020204030204" pitchFamily="34" charset="0"/>
                <a:cs typeface="Arial" panose="020B0604020202020204" pitchFamily="34" charset="0"/>
              </a:rPr>
              <a:t>write_data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82146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a:extLst>
              <a:ext uri="{FF2B5EF4-FFF2-40B4-BE49-F238E27FC236}">
                <a16:creationId xmlns="" xmlns:a16="http://schemas.microsoft.com/office/drawing/2014/main" id="{88197795-4A96-438B-B492-151B5B9AC7E2}"/>
              </a:ext>
            </a:extLst>
          </p:cNvPr>
          <p:cNvSpPr txBox="1"/>
          <p:nvPr/>
        </p:nvSpPr>
        <p:spPr>
          <a:xfrm>
            <a:off x="115077" y="928706"/>
            <a:ext cx="6966857" cy="2094412"/>
          </a:xfrm>
          <a:prstGeom prst="rect">
            <a:avLst/>
          </a:prstGeom>
          <a:solidFill>
            <a:srgbClr val="9ED561"/>
          </a:solidFill>
          <a:ln/>
          <a:effectLst>
            <a:softEdge rad="63500"/>
          </a:effectLst>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The following three statements are equivalent:</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Write(unit=*,FMT=*) x, y, z</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Write (*,*) x, y, z</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Print*, x, y, z</a:t>
            </a:r>
          </a:p>
        </p:txBody>
      </p:sp>
    </p:spTree>
    <p:extLst>
      <p:ext uri="{BB962C8B-B14F-4D97-AF65-F5344CB8AC3E}">
        <p14:creationId xmlns:p14="http://schemas.microsoft.com/office/powerpoint/2010/main" val="3504698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8">
            <a:extLst>
              <a:ext uri="{FF2B5EF4-FFF2-40B4-BE49-F238E27FC236}">
                <a16:creationId xmlns="" xmlns:a16="http://schemas.microsoft.com/office/drawing/2014/main" id="{5332976A-BE76-483D-A5DE-293AEE1BA091}"/>
              </a:ext>
            </a:extLst>
          </p:cNvPr>
          <p:cNvSpPr txBox="1"/>
          <p:nvPr/>
        </p:nvSpPr>
        <p:spPr>
          <a:xfrm>
            <a:off x="74644" y="577954"/>
            <a:ext cx="9918441" cy="5029745"/>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Example: write program to read three numbers from the file </a:t>
            </a:r>
            <a:r>
              <a:rPr lang="en-US" sz="2400" dirty="0" err="1">
                <a:effectLst/>
                <a:latin typeface="Calibri" panose="020F0502020204030204" pitchFamily="34" charset="0"/>
                <a:ea typeface="Calibri" panose="020F0502020204030204" pitchFamily="34" charset="0"/>
                <a:cs typeface="Arial" panose="020B0604020202020204" pitchFamily="34" charset="0"/>
              </a:rPr>
              <a:t>my_data_txt</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Solution:</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Program </a:t>
            </a:r>
            <a:r>
              <a:rPr lang="en-US" sz="2400" dirty="0" err="1">
                <a:effectLst/>
                <a:latin typeface="Calibri" panose="020F0502020204030204" pitchFamily="34" charset="0"/>
                <a:ea typeface="Calibri" panose="020F0502020204030204" pitchFamily="34" charset="0"/>
                <a:cs typeface="Arial" panose="020B0604020202020204" pitchFamily="34" charset="0"/>
              </a:rPr>
              <a:t>read_data</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 read data from a file called </a:t>
            </a:r>
            <a:r>
              <a:rPr lang="en-US" sz="2400" dirty="0" err="1">
                <a:effectLst/>
                <a:latin typeface="Calibri" panose="020F0502020204030204" pitchFamily="34" charset="0"/>
                <a:ea typeface="Calibri" panose="020F0502020204030204" pitchFamily="34" charset="0"/>
                <a:cs typeface="Arial" panose="020B0604020202020204" pitchFamily="34" charset="0"/>
              </a:rPr>
              <a:t>my_data_txt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Real::x, y, z</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Open (10,file=”</a:t>
            </a:r>
            <a:r>
              <a:rPr lang="en-US" sz="2400" dirty="0" err="1">
                <a:effectLst/>
                <a:latin typeface="Calibri" panose="020F0502020204030204" pitchFamily="34" charset="0"/>
                <a:ea typeface="Calibri" panose="020F0502020204030204" pitchFamily="34" charset="0"/>
                <a:cs typeface="Arial" panose="020B0604020202020204" pitchFamily="34" charset="0"/>
              </a:rPr>
              <a:t>my_data_txt</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Read (10,*) x, y, z</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Print*,x, y, z</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program </a:t>
            </a:r>
            <a:r>
              <a:rPr lang="en-US" sz="2400" dirty="0" err="1">
                <a:effectLst/>
                <a:latin typeface="Calibri" panose="020F0502020204030204" pitchFamily="34" charset="0"/>
                <a:ea typeface="Calibri" panose="020F0502020204030204" pitchFamily="34" charset="0"/>
                <a:cs typeface="Arial" panose="020B0604020202020204" pitchFamily="34" charset="0"/>
              </a:rPr>
              <a:t>read_data</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3" name="Text Box 29">
            <a:extLst>
              <a:ext uri="{FF2B5EF4-FFF2-40B4-BE49-F238E27FC236}">
                <a16:creationId xmlns="" xmlns:a16="http://schemas.microsoft.com/office/drawing/2014/main" id="{429EF303-CBDA-4F68-AA33-F9F7510380CB}"/>
              </a:ext>
            </a:extLst>
          </p:cNvPr>
          <p:cNvSpPr txBox="1"/>
          <p:nvPr/>
        </p:nvSpPr>
        <p:spPr>
          <a:xfrm>
            <a:off x="6859402" y="4090308"/>
            <a:ext cx="4393318" cy="1517391"/>
          </a:xfrm>
          <a:prstGeom prst="rect">
            <a:avLst/>
          </a:prstGeom>
          <a:solidFill>
            <a:schemeClr val="accent5">
              <a:lumMod val="60000"/>
              <a:lumOff val="40000"/>
            </a:schemeClr>
          </a:solidFill>
          <a:ln/>
          <a:effectLst>
            <a:softEdge rad="63500"/>
          </a:effectLst>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dirty="0">
                <a:solidFill>
                  <a:srgbClr val="FF0000"/>
                </a:solidFill>
                <a:effectLst/>
                <a:ea typeface="Calibri" panose="020F0502020204030204" pitchFamily="34" charset="0"/>
                <a:cs typeface="Arial" panose="020B0604020202020204" pitchFamily="34" charset="0"/>
              </a:rPr>
              <a:t>The new material here are lines:</a:t>
            </a:r>
          </a:p>
          <a:p>
            <a:pPr marL="0" marR="0">
              <a:lnSpc>
                <a:spcPct val="107000"/>
              </a:lnSpc>
              <a:spcBef>
                <a:spcPts val="0"/>
              </a:spcBef>
              <a:spcAft>
                <a:spcPts val="800"/>
              </a:spcAft>
            </a:pPr>
            <a:r>
              <a:rPr lang="en-US" sz="2400" dirty="0">
                <a:solidFill>
                  <a:srgbClr val="FF0000"/>
                </a:solidFill>
                <a:effectLst/>
                <a:ea typeface="Calibri" panose="020F0502020204030204" pitchFamily="34" charset="0"/>
                <a:cs typeface="Arial" panose="020B0604020202020204" pitchFamily="34" charset="0"/>
              </a:rPr>
              <a:t>Open (10,file=”</a:t>
            </a:r>
            <a:r>
              <a:rPr lang="en-US" sz="2400" dirty="0" err="1">
                <a:solidFill>
                  <a:srgbClr val="FF0000"/>
                </a:solidFill>
                <a:effectLst/>
                <a:ea typeface="Calibri" panose="020F0502020204030204" pitchFamily="34" charset="0"/>
                <a:cs typeface="Arial" panose="020B0604020202020204" pitchFamily="34" charset="0"/>
              </a:rPr>
              <a:t>my_data_txt</a:t>
            </a:r>
            <a:r>
              <a:rPr lang="en-US" sz="2400" dirty="0">
                <a:solidFill>
                  <a:srgbClr val="FF0000"/>
                </a:solidFill>
                <a:effectLst/>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400" dirty="0">
                <a:solidFill>
                  <a:srgbClr val="FF0000"/>
                </a:solidFill>
                <a:effectLst/>
                <a:ea typeface="Calibri" panose="020F0502020204030204" pitchFamily="34" charset="0"/>
                <a:cs typeface="Arial" panose="020B0604020202020204" pitchFamily="34" charset="0"/>
              </a:rPr>
              <a:t>Read (10,*) x, y, z</a:t>
            </a:r>
          </a:p>
          <a:p>
            <a:pPr marL="0" marR="0">
              <a:lnSpc>
                <a:spcPct val="107000"/>
              </a:lnSpc>
              <a:spcBef>
                <a:spcPts val="0"/>
              </a:spcBef>
              <a:spcAft>
                <a:spcPts val="800"/>
              </a:spcAft>
            </a:pPr>
            <a:r>
              <a:rPr lang="en-US" sz="2400" dirty="0">
                <a:effectLst/>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464755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0">
            <a:extLst>
              <a:ext uri="{FF2B5EF4-FFF2-40B4-BE49-F238E27FC236}">
                <a16:creationId xmlns="" xmlns:a16="http://schemas.microsoft.com/office/drawing/2014/main" id="{6FDF9FF3-9901-4A5E-9AD8-3CB660B9A775}"/>
              </a:ext>
            </a:extLst>
          </p:cNvPr>
          <p:cNvSpPr txBox="1"/>
          <p:nvPr/>
        </p:nvSpPr>
        <p:spPr>
          <a:xfrm>
            <a:off x="0" y="699252"/>
            <a:ext cx="12192000" cy="5729540"/>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gn="just"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ملاحظات عامة: هناك نوعان من الملفات حسب موقع تخزينها وهي الملفات الواقعة على ذاكرة التخزين الثانوية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Desk</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والملفات المخزونة وسط الذاكرة الرئيسية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Main memory</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النوع الأول من الملفات تسمى الملفات الخارجية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External files</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والنوع الثاني يسمى الملفات الداخلية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Internal files</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قبل ان يتم التعامل مع ملف ما, لابد من ربط هذا الملف مع رقم يسمى وحدة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Unit</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الادخال او الإخراج. عند عملية الطباعة او القراءة من ملف مرتبط برقم وحدة, يتم تحديد هذا الرقم في جملة الادخال او الإخراج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Read, Write</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ورقم الوحدة يجب ان يكون رقم صحيح موجب.</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اما الملفات الداخلية الموجودة داخل الذاكرة الرئيسية فان رمز الوحدة يكون متغيرا حرفيا. وكنا نستخدم في جمل الادخال والإخراج المستعملة في الأمثلة السابقة الرمز (*) بدل رقم الوحدة وهذا الرمز (*) يعني اننا نترك للحاسب اختيار وحدة تلقائيا.</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يجب ربط اسم الملف برقم وحدة قبل استعماله. وتتم عملية ربط الملف بهذه الوحدة اما عن طريق استخدام جملة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Open</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او عن طريق نظام التشغيل وتسمى الوحدات المعرفة من قبل نظام التشغيل  الوحدات السابقة الذكر (التعريف).</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just" rtl="1">
              <a:lnSpc>
                <a:spcPct val="107000"/>
              </a:lnSpc>
              <a:spcBef>
                <a:spcPts val="0"/>
              </a:spcBef>
              <a:spcAft>
                <a:spcPts val="800"/>
              </a:spcAft>
            </a:pP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 </a:t>
            </a:r>
          </a:p>
        </p:txBody>
      </p:sp>
    </p:spTree>
    <p:extLst>
      <p:ext uri="{BB962C8B-B14F-4D97-AF65-F5344CB8AC3E}">
        <p14:creationId xmlns:p14="http://schemas.microsoft.com/office/powerpoint/2010/main" val="3837991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029934D3-9348-497F-BE10-2FBB28FBF5F5}"/>
              </a:ext>
            </a:extLst>
          </p:cNvPr>
          <p:cNvSpPr txBox="1"/>
          <p:nvPr/>
        </p:nvSpPr>
        <p:spPr>
          <a:xfrm>
            <a:off x="3492760" y="4417739"/>
            <a:ext cx="4516016" cy="1200329"/>
          </a:xfrm>
          <a:prstGeom prst="rect">
            <a:avLst/>
          </a:prstGeom>
          <a:noFill/>
        </p:spPr>
        <p:txBody>
          <a:bodyPr wrap="square" rtlCol="0">
            <a:spAutoFit/>
          </a:bodyPr>
          <a:lstStyle/>
          <a:p>
            <a:pPr algn="ctr"/>
            <a:r>
              <a:rPr lang="ar-IQ" sz="7200" b="1" dirty="0">
                <a:solidFill>
                  <a:srgbClr val="0070C0"/>
                </a:solidFill>
                <a:effectLst>
                  <a:outerShdw blurRad="38100" dist="38100" dir="2700000" algn="tl">
                    <a:srgbClr val="000000">
                      <a:alpha val="43137"/>
                    </a:srgbClr>
                  </a:outerShdw>
                </a:effectLst>
                <a:cs typeface="DecoType Naskh" panose="02010400000000000000" pitchFamily="2" charset="-78"/>
              </a:rPr>
              <a:t>شكرا لأصغائكم</a:t>
            </a:r>
            <a:endParaRPr lang="en-US" sz="72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Tree>
    <p:extLst>
      <p:ext uri="{BB962C8B-B14F-4D97-AF65-F5344CB8AC3E}">
        <p14:creationId xmlns:p14="http://schemas.microsoft.com/office/powerpoint/2010/main" val="3584222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E4DAAC0-0C7B-4960-AE9A-720CE216B362}"/>
              </a:ext>
            </a:extLst>
          </p:cNvPr>
          <p:cNvSpPr txBox="1"/>
          <p:nvPr/>
        </p:nvSpPr>
        <p:spPr>
          <a:xfrm>
            <a:off x="5805669" y="594414"/>
            <a:ext cx="6386331" cy="487506"/>
          </a:xfrm>
          <a:prstGeom prst="rect">
            <a:avLst/>
          </a:prstGeom>
          <a:noFill/>
        </p:spPr>
        <p:txBody>
          <a:bodyPr wrap="square">
            <a:spAutoFit/>
          </a:bodyPr>
          <a:lstStyle/>
          <a:p>
            <a:pPr marR="0" lvl="0" algn="r" rtl="1">
              <a:lnSpc>
                <a:spcPct val="107000"/>
              </a:lnSpc>
              <a:spcBef>
                <a:spcPts val="0"/>
              </a:spcBef>
              <a:spcAft>
                <a:spcPts val="800"/>
              </a:spcAft>
            </a:pP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2- تركيبة الدوران او الجمل التكرارية </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Do loop construct</a:t>
            </a:r>
            <a:endParaRPr lang="en-US" sz="2400"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Box 4">
            <a:extLst>
              <a:ext uri="{FF2B5EF4-FFF2-40B4-BE49-F238E27FC236}">
                <a16:creationId xmlns="" xmlns:a16="http://schemas.microsoft.com/office/drawing/2014/main" id="{E4EECDAA-E5AF-404E-960E-876FBB5A2683}"/>
              </a:ext>
            </a:extLst>
          </p:cNvPr>
          <p:cNvSpPr txBox="1"/>
          <p:nvPr/>
        </p:nvSpPr>
        <p:spPr>
          <a:xfrm>
            <a:off x="138896" y="1081920"/>
            <a:ext cx="12053104" cy="421654"/>
          </a:xfrm>
          <a:prstGeom prst="rect">
            <a:avLst/>
          </a:prstGeom>
          <a:noFill/>
        </p:spPr>
        <p:txBody>
          <a:bodyPr wrap="square">
            <a:spAutoFit/>
          </a:bodyPr>
          <a:lstStyle/>
          <a:p>
            <a:pPr marL="228600" marR="0" algn="r" rtl="1">
              <a:lnSpc>
                <a:spcPct val="107000"/>
              </a:lnSpc>
              <a:spcBef>
                <a:spcPts val="0"/>
              </a:spcBef>
              <a:spcAft>
                <a:spcPts val="800"/>
              </a:spcAft>
            </a:pPr>
            <a:r>
              <a:rPr lang="ar-IQ" sz="2000" dirty="0">
                <a:solidFill>
                  <a:schemeClr val="accent3"/>
                </a:solidFill>
                <a:effectLst/>
                <a:latin typeface="Simplified Arabic" panose="02020603050405020304" pitchFamily="18" charset="-78"/>
                <a:ea typeface="Calibri" panose="020F0502020204030204" pitchFamily="34" charset="0"/>
                <a:cs typeface="Simplified Arabic" panose="02020603050405020304" pitchFamily="18" charset="-78"/>
              </a:rPr>
              <a:t>ايعاز (</a:t>
            </a:r>
            <a:r>
              <a:rPr lang="en-US" sz="2000" dirty="0">
                <a:solidFill>
                  <a:schemeClr val="accent3"/>
                </a:solidFill>
                <a:effectLst/>
                <a:latin typeface="Simplified Arabic" panose="02020603050405020304" pitchFamily="18" charset="-78"/>
                <a:ea typeface="Calibri" panose="020F0502020204030204" pitchFamily="34" charset="0"/>
                <a:cs typeface="Simplified Arabic" panose="02020603050405020304" pitchFamily="18" charset="-78"/>
              </a:rPr>
              <a:t>Do</a:t>
            </a:r>
            <a:r>
              <a:rPr lang="ar-IQ" sz="2000" dirty="0">
                <a:solidFill>
                  <a:schemeClr val="accent3"/>
                </a:solidFill>
                <a:effectLst/>
                <a:latin typeface="Simplified Arabic" panose="02020603050405020304" pitchFamily="18" charset="-78"/>
                <a:ea typeface="Calibri" panose="020F0502020204030204" pitchFamily="34" charset="0"/>
                <a:cs typeface="Simplified Arabic" panose="02020603050405020304" pitchFamily="18" charset="-78"/>
              </a:rPr>
              <a:t>) واحد من اهم الايعازات في لغة الفورتران, حيث تسمح تركيبة (</a:t>
            </a:r>
            <a:r>
              <a:rPr lang="en-US" sz="2000" dirty="0">
                <a:solidFill>
                  <a:schemeClr val="accent3"/>
                </a:solidFill>
                <a:effectLst/>
                <a:latin typeface="Simplified Arabic" panose="02020603050405020304" pitchFamily="18" charset="-78"/>
                <a:ea typeface="Calibri" panose="020F0502020204030204" pitchFamily="34" charset="0"/>
                <a:cs typeface="Simplified Arabic" panose="02020603050405020304" pitchFamily="18" charset="-78"/>
              </a:rPr>
              <a:t>Do</a:t>
            </a:r>
            <a:r>
              <a:rPr lang="ar-IQ" sz="2000" dirty="0">
                <a:solidFill>
                  <a:schemeClr val="accent3"/>
                </a:solidFill>
                <a:effectLst/>
                <a:latin typeface="Simplified Arabic" panose="02020603050405020304" pitchFamily="18" charset="-78"/>
                <a:ea typeface="Calibri" panose="020F0502020204030204" pitchFamily="34" charset="0"/>
                <a:cs typeface="Simplified Arabic" panose="02020603050405020304" pitchFamily="18" charset="-78"/>
              </a:rPr>
              <a:t>) بتكرار أي جملة او مجموعة جمل عددا معينا من المرات.</a:t>
            </a:r>
            <a:endParaRPr lang="en-US" sz="2000" dirty="0">
              <a:solidFill>
                <a:schemeClr val="accent3"/>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7" name="TextBox 6">
            <a:extLst>
              <a:ext uri="{FF2B5EF4-FFF2-40B4-BE49-F238E27FC236}">
                <a16:creationId xmlns="" xmlns:a16="http://schemas.microsoft.com/office/drawing/2014/main" id="{62B49FDA-AE08-41BC-9901-2A878A453B53}"/>
              </a:ext>
            </a:extLst>
          </p:cNvPr>
          <p:cNvSpPr txBox="1"/>
          <p:nvPr/>
        </p:nvSpPr>
        <p:spPr>
          <a:xfrm>
            <a:off x="6045844" y="1569426"/>
            <a:ext cx="6146156" cy="421654"/>
          </a:xfrm>
          <a:prstGeom prst="rect">
            <a:avLst/>
          </a:prstGeom>
          <a:noFill/>
        </p:spPr>
        <p:txBody>
          <a:bodyPr wrap="square">
            <a:spAutoFit/>
          </a:bodyPr>
          <a:lstStyle/>
          <a:p>
            <a:pPr marL="228600" marR="0" algn="r" rtl="1">
              <a:lnSpc>
                <a:spcPct val="107000"/>
              </a:lnSpc>
              <a:spcBef>
                <a:spcPts val="0"/>
              </a:spcBef>
              <a:spcAft>
                <a:spcPts val="800"/>
              </a:spcAft>
            </a:pPr>
            <a:r>
              <a:rPr lang="ar-IQ" sz="2000" dirty="0">
                <a:effectLst/>
                <a:latin typeface="Simplified Arabic" panose="02020603050405020304" pitchFamily="18" charset="-78"/>
                <a:ea typeface="Calibri" panose="020F0502020204030204" pitchFamily="34" charset="0"/>
                <a:cs typeface="Simplified Arabic" panose="02020603050405020304" pitchFamily="18" charset="-78"/>
              </a:rPr>
              <a:t>الشكل العام لتركيبة </a:t>
            </a: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Do</a:t>
            </a:r>
            <a:r>
              <a:rPr lang="ar-IQ" sz="2000" dirty="0">
                <a:effectLst/>
                <a:latin typeface="Simplified Arabic" panose="02020603050405020304" pitchFamily="18" charset="-78"/>
                <a:ea typeface="Calibri" panose="020F0502020204030204" pitchFamily="34" charset="0"/>
                <a:cs typeface="Simplified Arabic" panose="02020603050405020304" pitchFamily="18" charset="-78"/>
              </a:rPr>
              <a:t> هو:</a:t>
            </a:r>
            <a:endParaRPr lang="en-US" sz="20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9" name="TextBox 8">
            <a:extLst>
              <a:ext uri="{FF2B5EF4-FFF2-40B4-BE49-F238E27FC236}">
                <a16:creationId xmlns="" xmlns:a16="http://schemas.microsoft.com/office/drawing/2014/main" id="{394EF686-293B-4491-8E50-BA6AE4D3A9BB}"/>
              </a:ext>
            </a:extLst>
          </p:cNvPr>
          <p:cNvSpPr txBox="1"/>
          <p:nvPr/>
        </p:nvSpPr>
        <p:spPr>
          <a:xfrm>
            <a:off x="0" y="1991080"/>
            <a:ext cx="2689184" cy="1173463"/>
          </a:xfrm>
          <a:prstGeom prst="rect">
            <a:avLst/>
          </a:prstGeom>
          <a:noFill/>
        </p:spPr>
        <p:txBody>
          <a:bodyPr wrap="square">
            <a:spAutoFit/>
          </a:bodyPr>
          <a:lstStyle/>
          <a:p>
            <a:pPr marL="228600" marR="0" algn="l" rt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Do loop control</a:t>
            </a:r>
          </a:p>
          <a:p>
            <a:pPr marL="228600" marR="0" algn="l" rt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Block of statements</a:t>
            </a:r>
          </a:p>
          <a:p>
            <a:pPr marL="228600" marR="0" algn="l" rt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End do </a:t>
            </a:r>
          </a:p>
        </p:txBody>
      </p:sp>
      <p:sp>
        <p:nvSpPr>
          <p:cNvPr id="11" name="TextBox 10">
            <a:extLst>
              <a:ext uri="{FF2B5EF4-FFF2-40B4-BE49-F238E27FC236}">
                <a16:creationId xmlns="" xmlns:a16="http://schemas.microsoft.com/office/drawing/2014/main" id="{82D87CE3-BB12-409D-84FC-B4526EE03569}"/>
              </a:ext>
            </a:extLst>
          </p:cNvPr>
          <p:cNvSpPr txBox="1"/>
          <p:nvPr/>
        </p:nvSpPr>
        <p:spPr>
          <a:xfrm>
            <a:off x="0" y="3429000"/>
            <a:ext cx="4953965" cy="1963294"/>
          </a:xfrm>
          <a:prstGeom prst="rect">
            <a:avLst/>
          </a:prstGeom>
          <a:solidFill>
            <a:srgbClr val="9ED561"/>
          </a:solidFill>
          <a:effectLst>
            <a:softEdge rad="63500"/>
          </a:effectLst>
        </p:spPr>
        <p:txBody>
          <a:bodyPr wrap="square">
            <a:spAutoFit/>
          </a:bodyPr>
          <a:lstStyle/>
          <a:p>
            <a:pPr marL="228600" marR="0" algn="l" rtl="1">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Do counter = start, end , increment </a:t>
            </a:r>
          </a:p>
          <a:p>
            <a:pPr marL="228600" marR="0" algn="l" rtl="1">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228600" marR="0" algn="l" rtl="1">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228600" marR="0" algn="l" rtl="1">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do </a:t>
            </a:r>
          </a:p>
        </p:txBody>
      </p:sp>
      <p:sp>
        <p:nvSpPr>
          <p:cNvPr id="13" name="TextBox 12">
            <a:extLst>
              <a:ext uri="{FF2B5EF4-FFF2-40B4-BE49-F238E27FC236}">
                <a16:creationId xmlns="" xmlns:a16="http://schemas.microsoft.com/office/drawing/2014/main" id="{F2E4D798-4A60-4252-97F1-1872DCAB8275}"/>
              </a:ext>
            </a:extLst>
          </p:cNvPr>
          <p:cNvSpPr txBox="1"/>
          <p:nvPr/>
        </p:nvSpPr>
        <p:spPr>
          <a:xfrm>
            <a:off x="6332318" y="3344297"/>
            <a:ext cx="5635905" cy="2132700"/>
          </a:xfrm>
          <a:prstGeom prst="rect">
            <a:avLst/>
          </a:prstGeom>
          <a:noFill/>
        </p:spPr>
        <p:txBody>
          <a:bodyPr wrap="square">
            <a:spAutoFit/>
          </a:bodyPr>
          <a:lstStyle/>
          <a:p>
            <a:pPr marL="2514600" lvl="5" rtl="1">
              <a:lnSpc>
                <a:spcPct val="107000"/>
              </a:lnSpc>
              <a:spcAft>
                <a:spcPts val="800"/>
              </a:spcAft>
            </a:pPr>
            <a:r>
              <a:rPr lang="ar-IQ" sz="2000" dirty="0">
                <a:effectLst/>
                <a:latin typeface="Calibri" panose="020F0502020204030204" pitchFamily="34" charset="0"/>
                <a:ea typeface="Calibri" panose="020F0502020204030204" pitchFamily="34" charset="0"/>
                <a:cs typeface="Arial" panose="020B0604020202020204" pitchFamily="34" charset="0"/>
              </a:rPr>
              <a:t> </a:t>
            </a:r>
            <a:r>
              <a:rPr lang="en-US" sz="2000" dirty="0">
                <a:effectLst/>
                <a:latin typeface="Calibri" panose="020F0502020204030204" pitchFamily="34" charset="0"/>
                <a:ea typeface="Calibri" panose="020F0502020204030204" pitchFamily="34" charset="0"/>
                <a:cs typeface="Arial" panose="020B0604020202020204" pitchFamily="34" charset="0"/>
              </a:rPr>
              <a:t>     Where:</a:t>
            </a:r>
            <a:r>
              <a:rPr lang="ar-IQ" sz="2000"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Counter: </a:t>
            </a:r>
            <a:r>
              <a:rPr lang="ar-IQ" sz="2000" dirty="0">
                <a:effectLst/>
                <a:latin typeface="Calibri" panose="020F0502020204030204" pitchFamily="34" charset="0"/>
                <a:ea typeface="Calibri" panose="020F0502020204030204" pitchFamily="34" charset="0"/>
                <a:cs typeface="Arial" panose="020B0604020202020204" pitchFamily="34" charset="0"/>
              </a:rPr>
              <a:t>العداد </a:t>
            </a:r>
            <a:r>
              <a:rPr lang="en-US" sz="2000" dirty="0">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Start: </a:t>
            </a:r>
            <a:r>
              <a:rPr lang="ar-IQ" sz="2000" dirty="0">
                <a:effectLst/>
                <a:latin typeface="Calibri" panose="020F0502020204030204" pitchFamily="34" charset="0"/>
                <a:ea typeface="Calibri" panose="020F0502020204030204" pitchFamily="34" charset="0"/>
                <a:cs typeface="Arial" panose="020B0604020202020204" pitchFamily="34" charset="0"/>
              </a:rPr>
              <a:t>القيمة الابتدائية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End : </a:t>
            </a:r>
            <a:r>
              <a:rPr lang="ar-IQ" sz="2000" dirty="0">
                <a:effectLst/>
                <a:latin typeface="Calibri" panose="020F0502020204030204" pitchFamily="34" charset="0"/>
                <a:ea typeface="Calibri" panose="020F0502020204030204" pitchFamily="34" charset="0"/>
                <a:cs typeface="Arial" panose="020B0604020202020204" pitchFamily="34" charset="0"/>
              </a:rPr>
              <a:t>القيمة النهائية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Increment: </a:t>
            </a:r>
            <a:r>
              <a:rPr lang="ar-IQ" sz="2000" dirty="0">
                <a:effectLst/>
                <a:latin typeface="Calibri" panose="020F0502020204030204" pitchFamily="34" charset="0"/>
                <a:ea typeface="Calibri" panose="020F0502020204030204" pitchFamily="34" charset="0"/>
                <a:cs typeface="Arial" panose="020B0604020202020204" pitchFamily="34" charset="0"/>
              </a:rPr>
              <a:t>الزيادة او النقصان او الفترة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26528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 xmlns:a16="http://schemas.microsoft.com/office/drawing/2014/main" id="{BB818BA8-CD2E-4C27-AF95-1DC8AFF48B7F}"/>
              </a:ext>
            </a:extLst>
          </p:cNvPr>
          <p:cNvSpPr txBox="1"/>
          <p:nvPr/>
        </p:nvSpPr>
        <p:spPr>
          <a:xfrm>
            <a:off x="6096000" y="652286"/>
            <a:ext cx="6094070" cy="467629"/>
          </a:xfrm>
          <a:prstGeom prst="rect">
            <a:avLst/>
          </a:prstGeom>
          <a:noFill/>
        </p:spPr>
        <p:txBody>
          <a:bodyPr wrap="square">
            <a:spAutoFit/>
          </a:bodyPr>
          <a:lstStyle/>
          <a:p>
            <a:pPr marL="0" marR="0" algn="r" rtl="1">
              <a:lnSpc>
                <a:spcPct val="107000"/>
              </a:lnSpc>
              <a:spcBef>
                <a:spcPts val="0"/>
              </a:spcBef>
              <a:spcAft>
                <a:spcPts val="800"/>
              </a:spcAft>
            </a:pPr>
            <a:r>
              <a:rPr lang="ar-IQ" sz="2400" dirty="0">
                <a:solidFill>
                  <a:srgbClr val="0033CC"/>
                </a:solidFill>
                <a:effectLst/>
                <a:latin typeface="Calibri" panose="020F0502020204030204" pitchFamily="34" charset="0"/>
                <a:ea typeface="Calibri" panose="020F0502020204030204" pitchFamily="34" charset="0"/>
                <a:cs typeface="Arial" panose="020B0604020202020204" pitchFamily="34" charset="0"/>
              </a:rPr>
              <a:t>اما صيغة </a:t>
            </a:r>
            <a:r>
              <a:rPr lang="en-US" sz="2400" dirty="0">
                <a:solidFill>
                  <a:srgbClr val="0033CC"/>
                </a:solidFill>
                <a:effectLst/>
                <a:latin typeface="Calibri" panose="020F0502020204030204" pitchFamily="34" charset="0"/>
                <a:ea typeface="Calibri" panose="020F0502020204030204" pitchFamily="34" charset="0"/>
                <a:cs typeface="Arial" panose="020B0604020202020204" pitchFamily="34" charset="0"/>
              </a:rPr>
              <a:t>Do </a:t>
            </a:r>
            <a:r>
              <a:rPr lang="ar-IQ" sz="2400" dirty="0">
                <a:solidFill>
                  <a:srgbClr val="0033CC"/>
                </a:solidFill>
                <a:effectLst/>
                <a:latin typeface="Calibri" panose="020F0502020204030204" pitchFamily="34" charset="0"/>
                <a:ea typeface="Calibri" panose="020F0502020204030204" pitchFamily="34" charset="0"/>
                <a:cs typeface="Arial" panose="020B0604020202020204" pitchFamily="34" charset="0"/>
              </a:rPr>
              <a:t> المتداخلة فهي :</a:t>
            </a:r>
            <a:endParaRPr lang="en-US" sz="24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2" name="Text Box 5">
            <a:extLst>
              <a:ext uri="{FF2B5EF4-FFF2-40B4-BE49-F238E27FC236}">
                <a16:creationId xmlns="" xmlns:a16="http://schemas.microsoft.com/office/drawing/2014/main" id="{C2C68A7C-1570-4D9C-89BF-87CDD1AE90C7}"/>
              </a:ext>
            </a:extLst>
          </p:cNvPr>
          <p:cNvSpPr txBox="1"/>
          <p:nvPr/>
        </p:nvSpPr>
        <p:spPr>
          <a:xfrm>
            <a:off x="312541" y="1036585"/>
            <a:ext cx="4158060" cy="3859723"/>
          </a:xfrm>
          <a:prstGeom prst="rect">
            <a:avLst/>
          </a:prstGeom>
          <a:solidFill>
            <a:srgbClr val="9ED561"/>
          </a:solidFill>
          <a:ln w="6350">
            <a:solidFill>
              <a:prstClr val="black"/>
            </a:solidFill>
          </a:ln>
          <a:effectLst>
            <a:softEdge rad="63500"/>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Do! start of outer loop</a:t>
            </a:r>
          </a:p>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Do! Start of inner loop</a:t>
            </a:r>
          </a:p>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Do! end of inner loop</a:t>
            </a:r>
          </a:p>
          <a:p>
            <a:pPr marL="0" marR="0">
              <a:lnSpc>
                <a:spcPct val="107000"/>
              </a:lnSpc>
              <a:spcBef>
                <a:spcPts val="0"/>
              </a:spcBef>
              <a:spcAft>
                <a:spcPts val="800"/>
              </a:spcAft>
            </a:pPr>
            <a:r>
              <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Do! end of outer loop</a:t>
            </a:r>
          </a:p>
        </p:txBody>
      </p:sp>
      <p:cxnSp>
        <p:nvCxnSpPr>
          <p:cNvPr id="13" name="Straight Arrow Connector 12">
            <a:extLst>
              <a:ext uri="{FF2B5EF4-FFF2-40B4-BE49-F238E27FC236}">
                <a16:creationId xmlns="" xmlns:a16="http://schemas.microsoft.com/office/drawing/2014/main" id="{8351A483-24F2-4220-A607-FA8538CDB404}"/>
              </a:ext>
            </a:extLst>
          </p:cNvPr>
          <p:cNvCxnSpPr>
            <a:cxnSpLocks/>
          </p:cNvCxnSpPr>
          <p:nvPr/>
        </p:nvCxnSpPr>
        <p:spPr>
          <a:xfrm>
            <a:off x="3100231" y="4307085"/>
            <a:ext cx="109901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 xmlns:a16="http://schemas.microsoft.com/office/drawing/2014/main" id="{17AC1AEE-FB8A-4498-B51E-1FB06FF90EF7}"/>
              </a:ext>
            </a:extLst>
          </p:cNvPr>
          <p:cNvCxnSpPr>
            <a:cxnSpLocks/>
          </p:cNvCxnSpPr>
          <p:nvPr/>
        </p:nvCxnSpPr>
        <p:spPr>
          <a:xfrm flipV="1">
            <a:off x="4199247" y="1296896"/>
            <a:ext cx="0" cy="301019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 xmlns:a16="http://schemas.microsoft.com/office/drawing/2014/main" id="{DDD2C6C3-3811-4D18-AB4A-207171B9F1DC}"/>
              </a:ext>
            </a:extLst>
          </p:cNvPr>
          <p:cNvCxnSpPr>
            <a:cxnSpLocks/>
          </p:cNvCxnSpPr>
          <p:nvPr/>
        </p:nvCxnSpPr>
        <p:spPr>
          <a:xfrm flipH="1">
            <a:off x="2825911" y="1296896"/>
            <a:ext cx="137333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Straight Arrow Connector 15">
            <a:extLst>
              <a:ext uri="{FF2B5EF4-FFF2-40B4-BE49-F238E27FC236}">
                <a16:creationId xmlns="" xmlns:a16="http://schemas.microsoft.com/office/drawing/2014/main" id="{E26D53C7-F792-4B94-95E6-5109870CC207}"/>
              </a:ext>
            </a:extLst>
          </p:cNvPr>
          <p:cNvCxnSpPr>
            <a:cxnSpLocks/>
          </p:cNvCxnSpPr>
          <p:nvPr/>
        </p:nvCxnSpPr>
        <p:spPr>
          <a:xfrm>
            <a:off x="3176431" y="3863388"/>
            <a:ext cx="77878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 xmlns:a16="http://schemas.microsoft.com/office/drawing/2014/main" id="{A42001E1-05D7-45C6-9D5D-8DCC60F68BAD}"/>
              </a:ext>
            </a:extLst>
          </p:cNvPr>
          <p:cNvCxnSpPr>
            <a:cxnSpLocks/>
          </p:cNvCxnSpPr>
          <p:nvPr/>
        </p:nvCxnSpPr>
        <p:spPr>
          <a:xfrm flipV="1">
            <a:off x="3955214" y="1630705"/>
            <a:ext cx="0" cy="223268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 xmlns:a16="http://schemas.microsoft.com/office/drawing/2014/main" id="{F229AE42-7195-4EBC-9346-E69C9E2FC2EA}"/>
              </a:ext>
            </a:extLst>
          </p:cNvPr>
          <p:cNvCxnSpPr>
            <a:cxnSpLocks/>
          </p:cNvCxnSpPr>
          <p:nvPr/>
        </p:nvCxnSpPr>
        <p:spPr>
          <a:xfrm flipH="1">
            <a:off x="2825911" y="1630705"/>
            <a:ext cx="105562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146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FD1787B-0791-45DA-B9AE-5FA19234781C}"/>
              </a:ext>
            </a:extLst>
          </p:cNvPr>
          <p:cNvSpPr txBox="1"/>
          <p:nvPr/>
        </p:nvSpPr>
        <p:spPr>
          <a:xfrm>
            <a:off x="6094446" y="545575"/>
            <a:ext cx="6097554" cy="487506"/>
          </a:xfrm>
          <a:prstGeom prst="rect">
            <a:avLst/>
          </a:prstGeom>
          <a:noFill/>
        </p:spPr>
        <p:txBody>
          <a:bodyPr wrap="square">
            <a:spAutoFit/>
          </a:bodyPr>
          <a:lstStyle/>
          <a:p>
            <a:pPr marL="0" marR="0" algn="r" rtl="1">
              <a:lnSpc>
                <a:spcPct val="107000"/>
              </a:lnSpc>
              <a:spcBef>
                <a:spcPts val="0"/>
              </a:spcBef>
              <a:spcAft>
                <a:spcPts val="800"/>
              </a:spcAft>
            </a:pP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تركيبة </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DO</a:t>
            </a: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و </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If</a:t>
            </a: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الشرطية </a:t>
            </a:r>
            <a:endParaRPr lang="en-US" sz="2400"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4" name="Text Box 13">
            <a:extLst>
              <a:ext uri="{FF2B5EF4-FFF2-40B4-BE49-F238E27FC236}">
                <a16:creationId xmlns="" xmlns:a16="http://schemas.microsoft.com/office/drawing/2014/main" id="{8BDAAA46-FF71-4D01-ACBC-911F3EE25298}"/>
              </a:ext>
            </a:extLst>
          </p:cNvPr>
          <p:cNvSpPr txBox="1"/>
          <p:nvPr/>
        </p:nvSpPr>
        <p:spPr>
          <a:xfrm>
            <a:off x="176036" y="772263"/>
            <a:ext cx="3537547" cy="2969312"/>
          </a:xfrm>
          <a:prstGeom prst="rect">
            <a:avLst/>
          </a:prstGeom>
          <a:solidFill>
            <a:srgbClr val="9ED561"/>
          </a:solidFill>
          <a:ln w="6350">
            <a:solidFill>
              <a:prstClr val="black"/>
            </a:solidFill>
          </a:ln>
          <a:effectLst>
            <a:softEdge rad="63500"/>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Do counter=start, end, increment</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If (logical expression) then </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if </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do</a:t>
            </a:r>
          </a:p>
        </p:txBody>
      </p:sp>
    </p:spTree>
    <p:extLst>
      <p:ext uri="{BB962C8B-B14F-4D97-AF65-F5344CB8AC3E}">
        <p14:creationId xmlns:p14="http://schemas.microsoft.com/office/powerpoint/2010/main" val="4186953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4">
            <a:extLst>
              <a:ext uri="{FF2B5EF4-FFF2-40B4-BE49-F238E27FC236}">
                <a16:creationId xmlns="" xmlns:a16="http://schemas.microsoft.com/office/drawing/2014/main" id="{DA56EDB7-E837-4BDF-B002-930B0D34F9C0}"/>
              </a:ext>
            </a:extLst>
          </p:cNvPr>
          <p:cNvSpPr txBox="1"/>
          <p:nvPr/>
        </p:nvSpPr>
        <p:spPr>
          <a:xfrm>
            <a:off x="5197151" y="567378"/>
            <a:ext cx="6928135" cy="1018825"/>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gn="r" rtl="1">
              <a:lnSpc>
                <a:spcPct val="107000"/>
              </a:lnSpc>
              <a:spcBef>
                <a:spcPts val="0"/>
              </a:spcBef>
              <a:spcAft>
                <a:spcPts val="800"/>
              </a:spcAft>
            </a:pP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تركيبة</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Do </a:t>
            </a: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و </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Exit</a:t>
            </a: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الشرطية </a:t>
            </a:r>
            <a:endParaRPr lang="en-US" sz="2400"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r"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هنالك صيغتان لهذه التركيبة وهي :</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r"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 Box 15">
            <a:extLst>
              <a:ext uri="{FF2B5EF4-FFF2-40B4-BE49-F238E27FC236}">
                <a16:creationId xmlns="" xmlns:a16="http://schemas.microsoft.com/office/drawing/2014/main" id="{F433984A-3FC0-4F95-A651-913686419742}"/>
              </a:ext>
            </a:extLst>
          </p:cNvPr>
          <p:cNvSpPr txBox="1"/>
          <p:nvPr/>
        </p:nvSpPr>
        <p:spPr>
          <a:xfrm>
            <a:off x="66714" y="1487338"/>
            <a:ext cx="4354597" cy="4540240"/>
          </a:xfrm>
          <a:prstGeom prst="rect">
            <a:avLst/>
          </a:prstGeom>
          <a:solidFill>
            <a:srgbClr val="9ED561"/>
          </a:solidFill>
          <a:ln w="6350">
            <a:solidFill>
              <a:prstClr val="black"/>
            </a:solidFill>
          </a:ln>
          <a:effectLst>
            <a:softEdge rad="63500"/>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Do </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If (logical expression) exit</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do</a:t>
            </a:r>
          </a:p>
          <a:p>
            <a:pPr marL="0" marR="0">
              <a:lnSpc>
                <a:spcPct val="107000"/>
              </a:lnSpc>
              <a:spcBef>
                <a:spcPts val="0"/>
              </a:spcBef>
              <a:spcAft>
                <a:spcPts val="800"/>
              </a:spcAft>
            </a:pPr>
            <a:r>
              <a:rPr lang="en-US" sz="240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Or</a:t>
            </a: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Do </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If (logical expression) exit</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do</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p>
        </p:txBody>
      </p:sp>
      <p:sp>
        <p:nvSpPr>
          <p:cNvPr id="6" name="Text Box 17">
            <a:extLst>
              <a:ext uri="{FF2B5EF4-FFF2-40B4-BE49-F238E27FC236}">
                <a16:creationId xmlns="" xmlns:a16="http://schemas.microsoft.com/office/drawing/2014/main" id="{9F35D5E1-A9F4-426F-A02E-4D048E55C0E4}"/>
              </a:ext>
            </a:extLst>
          </p:cNvPr>
          <p:cNvSpPr txBox="1"/>
          <p:nvPr/>
        </p:nvSpPr>
        <p:spPr>
          <a:xfrm>
            <a:off x="4516016" y="3053735"/>
            <a:ext cx="7609270" cy="1098387"/>
          </a:xfrm>
          <a:prstGeom prst="rect">
            <a:avLst/>
          </a:prstGeom>
          <a:solidFill>
            <a:schemeClr val="lt1"/>
          </a:solidFill>
          <a:ln w="6350">
            <a:solidFill>
              <a:prstClr val="black"/>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gn="r" rtl="1">
              <a:lnSpc>
                <a:spcPct val="107000"/>
              </a:lnSpc>
              <a:spcBef>
                <a:spcPts val="0"/>
              </a:spcBef>
              <a:spcAft>
                <a:spcPts val="800"/>
              </a:spcAft>
            </a:pPr>
            <a:r>
              <a:rPr lang="ar-IQ" sz="200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لاحظ أولا خلو تركيبة الدوران من جملة تحديد عدد مرات الدوران في بدايته وهذا يعني ان عدد مرات الدوران مفتوح والجملة (</a:t>
            </a:r>
            <a:r>
              <a:rPr lang="en-US" sz="200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If (logical expression) exit</a:t>
            </a:r>
            <a:r>
              <a:rPr lang="ar-SA" sz="200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يتم تنفيذ الجملة (</a:t>
            </a:r>
            <a:r>
              <a:rPr lang="en-US" sz="200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exit</a:t>
            </a:r>
            <a:r>
              <a:rPr lang="ar-SA" sz="200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عند تحقيق الشرط (التعبير المنطقي) وبذلك ينتقل الى الجملة التي تليها وهي نهاية الجملة.</a:t>
            </a:r>
            <a:endParaRPr lang="en-US" sz="200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r" rtl="1">
              <a:lnSpc>
                <a:spcPct val="107000"/>
              </a:lnSpc>
              <a:spcBef>
                <a:spcPts val="0"/>
              </a:spcBef>
              <a:spcAft>
                <a:spcPts val="800"/>
              </a:spcAft>
            </a:pPr>
            <a:r>
              <a:rPr lang="en-US" sz="200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 </a:t>
            </a:r>
          </a:p>
        </p:txBody>
      </p:sp>
    </p:spTree>
    <p:extLst>
      <p:ext uri="{BB962C8B-B14F-4D97-AF65-F5344CB8AC3E}">
        <p14:creationId xmlns:p14="http://schemas.microsoft.com/office/powerpoint/2010/main" val="2654768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8">
            <a:extLst>
              <a:ext uri="{FF2B5EF4-FFF2-40B4-BE49-F238E27FC236}">
                <a16:creationId xmlns="" xmlns:a16="http://schemas.microsoft.com/office/drawing/2014/main" id="{CE0246D2-7998-42EE-AD8E-20DA401613EC}"/>
              </a:ext>
            </a:extLst>
          </p:cNvPr>
          <p:cNvSpPr txBox="1"/>
          <p:nvPr/>
        </p:nvSpPr>
        <p:spPr>
          <a:xfrm>
            <a:off x="85531" y="672270"/>
            <a:ext cx="6875106" cy="3125289"/>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Do ! “do forever”. exit required </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Write (*,*)”enter a number”</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Read (*,*) x</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If (x.LT.0.0) exit</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Write(*,*)”the square root of”,x,”is”,sqrt(x)</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End do</a:t>
            </a:r>
          </a:p>
        </p:txBody>
      </p:sp>
    </p:spTree>
    <p:extLst>
      <p:ext uri="{BB962C8B-B14F-4D97-AF65-F5344CB8AC3E}">
        <p14:creationId xmlns:p14="http://schemas.microsoft.com/office/powerpoint/2010/main" val="81107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9">
            <a:extLst>
              <a:ext uri="{FF2B5EF4-FFF2-40B4-BE49-F238E27FC236}">
                <a16:creationId xmlns="" xmlns:a16="http://schemas.microsoft.com/office/drawing/2014/main" id="{A1815BDA-244E-40F6-975A-48DDD0ABB790}"/>
              </a:ext>
            </a:extLst>
          </p:cNvPr>
          <p:cNvSpPr txBox="1"/>
          <p:nvPr/>
        </p:nvSpPr>
        <p:spPr>
          <a:xfrm>
            <a:off x="3969009" y="541797"/>
            <a:ext cx="8092362" cy="1127760"/>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gn="r" rtl="1">
              <a:lnSpc>
                <a:spcPct val="107000"/>
              </a:lnSpc>
              <a:spcBef>
                <a:spcPts val="0"/>
              </a:spcBef>
              <a:spcAft>
                <a:spcPts val="800"/>
              </a:spcAft>
            </a:pP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تركيبة </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Do while </a:t>
            </a: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a:t>
            </a:r>
            <a:endPar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0" marR="0" algn="r"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تستخدم هذه التركيبة اذا كنت لا تعرف عدد مرات التكرار حتى يتحقق شرط معين</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3" name="Text Box 20">
            <a:extLst>
              <a:ext uri="{FF2B5EF4-FFF2-40B4-BE49-F238E27FC236}">
                <a16:creationId xmlns="" xmlns:a16="http://schemas.microsoft.com/office/drawing/2014/main" id="{733C9D85-CE20-41AC-A179-17085794B0DA}"/>
              </a:ext>
            </a:extLst>
          </p:cNvPr>
          <p:cNvSpPr txBox="1"/>
          <p:nvPr/>
        </p:nvSpPr>
        <p:spPr>
          <a:xfrm>
            <a:off x="12830" y="1528198"/>
            <a:ext cx="3956179" cy="1429605"/>
          </a:xfrm>
          <a:prstGeom prst="rect">
            <a:avLst/>
          </a:prstGeom>
          <a:solidFill>
            <a:srgbClr val="9ED561"/>
          </a:solidFill>
          <a:ln w="6350">
            <a:solidFill>
              <a:prstClr val="black"/>
            </a:solidFill>
          </a:ln>
          <a:effectLst>
            <a:softEdge rad="63500"/>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Do while (logical expression)</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Block of statements</a:t>
            </a:r>
          </a:p>
          <a:p>
            <a:pPr marL="0" marR="0">
              <a:lnSpc>
                <a:spcPct val="107000"/>
              </a:lnSpc>
              <a:spcBef>
                <a:spcPts val="0"/>
              </a:spcBef>
              <a:spcAft>
                <a:spcPts val="800"/>
              </a:spcAft>
            </a:pPr>
            <a:r>
              <a:rPr lang="en-US" sz="240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End do</a:t>
            </a:r>
          </a:p>
        </p:txBody>
      </p:sp>
      <p:sp>
        <p:nvSpPr>
          <p:cNvPr id="4" name="Text Box 21">
            <a:extLst>
              <a:ext uri="{FF2B5EF4-FFF2-40B4-BE49-F238E27FC236}">
                <a16:creationId xmlns="" xmlns:a16="http://schemas.microsoft.com/office/drawing/2014/main" id="{6866FA35-1CCA-4F40-BCE0-7F12A0C3BA51}"/>
              </a:ext>
            </a:extLst>
          </p:cNvPr>
          <p:cNvSpPr txBox="1"/>
          <p:nvPr/>
        </p:nvSpPr>
        <p:spPr>
          <a:xfrm>
            <a:off x="0" y="3520361"/>
            <a:ext cx="2911151" cy="2479299"/>
          </a:xfrm>
          <a:prstGeom prst="rect">
            <a:avLst/>
          </a:prstGeom>
          <a:solidFill>
            <a:schemeClr val="lt1"/>
          </a:solidFill>
          <a:ln w="6350">
            <a:solidFill>
              <a:prstClr val="black"/>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X=0.2</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Do while (x.LT.0.95)</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X=3.8*x*(1.0-x)</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Write (*,*) x</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End do</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284033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2">
            <a:extLst>
              <a:ext uri="{FF2B5EF4-FFF2-40B4-BE49-F238E27FC236}">
                <a16:creationId xmlns="" xmlns:a16="http://schemas.microsoft.com/office/drawing/2014/main" id="{76055FB5-CB7E-41FC-BB71-6D9805F484C0}"/>
              </a:ext>
            </a:extLst>
          </p:cNvPr>
          <p:cNvSpPr txBox="1"/>
          <p:nvPr/>
        </p:nvSpPr>
        <p:spPr>
          <a:xfrm>
            <a:off x="69202" y="612010"/>
            <a:ext cx="8440316" cy="5788789"/>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Example (1): write a program to print odd number to 12 and print their square?</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Solution: </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Program Q1</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Integer::X,Y</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Do X=1,12,2</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Y=X**2</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Print*,”Odd number=”,X</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Print*,”square of odd number=”,Y</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End do</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End Program Q1</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r>
              <a:rPr lang="en-US" sz="240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23788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3">
            <a:extLst>
              <a:ext uri="{FF2B5EF4-FFF2-40B4-BE49-F238E27FC236}">
                <a16:creationId xmlns="" xmlns:a16="http://schemas.microsoft.com/office/drawing/2014/main" id="{32D72D77-5590-4F77-85B8-C88EF58B5C79}"/>
              </a:ext>
            </a:extLst>
          </p:cNvPr>
          <p:cNvSpPr txBox="1"/>
          <p:nvPr/>
        </p:nvSpPr>
        <p:spPr>
          <a:xfrm>
            <a:off x="0" y="519637"/>
            <a:ext cx="11150083" cy="6263718"/>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u="sng" dirty="0">
                <a:effectLst/>
                <a:latin typeface="Calibri" panose="020F0502020204030204" pitchFamily="34" charset="0"/>
                <a:ea typeface="Calibri" panose="020F0502020204030204" pitchFamily="34" charset="0"/>
                <a:cs typeface="Arial" panose="020B0604020202020204" pitchFamily="34" charset="0"/>
              </a:rPr>
              <a:t>Example</a:t>
            </a:r>
            <a:r>
              <a:rPr lang="en-US" sz="2400" dirty="0">
                <a:effectLst/>
                <a:latin typeface="Calibri" panose="020F0502020204030204" pitchFamily="34" charset="0"/>
                <a:ea typeface="Calibri" panose="020F0502020204030204" pitchFamily="34" charset="0"/>
                <a:cs typeface="Arial" panose="020B0604020202020204" pitchFamily="34" charset="0"/>
              </a:rPr>
              <a:t> (2): write a program to find average of three students, each student have 4 marks?</a:t>
            </a:r>
          </a:p>
          <a:p>
            <a:pPr marL="0" marR="0">
              <a:lnSpc>
                <a:spcPct val="107000"/>
              </a:lnSpc>
              <a:spcBef>
                <a:spcPts val="0"/>
              </a:spcBef>
              <a:spcAft>
                <a:spcPts val="800"/>
              </a:spcAft>
            </a:pPr>
            <a:r>
              <a:rPr lang="en-US" sz="2400" u="sng" dirty="0">
                <a:effectLst/>
                <a:latin typeface="Calibri" panose="020F0502020204030204" pitchFamily="34" charset="0"/>
                <a:ea typeface="Calibri" panose="020F0502020204030204" pitchFamily="34" charset="0"/>
                <a:cs typeface="Arial" panose="020B0604020202020204" pitchFamily="34" charset="0"/>
              </a:rPr>
              <a:t>Solution</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Program Q2</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Real::x, sum, average</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Integer::I,J</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Do I=1,3</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Sum=0</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Do J=1,4</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Print*,”input x”</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Read*,x</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Sum=</a:t>
            </a:r>
            <a:r>
              <a:rPr lang="en-US" sz="2400" dirty="0" err="1">
                <a:effectLst/>
                <a:latin typeface="Calibri" panose="020F0502020204030204" pitchFamily="34" charset="0"/>
                <a:ea typeface="Calibri" panose="020F0502020204030204" pitchFamily="34" charset="0"/>
                <a:cs typeface="Arial" panose="020B0604020202020204" pitchFamily="34" charset="0"/>
              </a:rPr>
              <a:t>sum+x</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TextBox 3">
            <a:extLst>
              <a:ext uri="{FF2B5EF4-FFF2-40B4-BE49-F238E27FC236}">
                <a16:creationId xmlns="" xmlns:a16="http://schemas.microsoft.com/office/drawing/2014/main" id="{6768C5C6-AE70-48F9-B449-4604EFA31A1E}"/>
              </a:ext>
            </a:extLst>
          </p:cNvPr>
          <p:cNvSpPr txBox="1"/>
          <p:nvPr/>
        </p:nvSpPr>
        <p:spPr>
          <a:xfrm>
            <a:off x="7084267" y="1521502"/>
            <a:ext cx="6144208" cy="2461058"/>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do</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Average=sum/4</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Print*,”average=”,average</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do </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Program Q2</a:t>
            </a:r>
          </a:p>
        </p:txBody>
      </p:sp>
    </p:spTree>
    <p:extLst>
      <p:ext uri="{BB962C8B-B14F-4D97-AF65-F5344CB8AC3E}">
        <p14:creationId xmlns:p14="http://schemas.microsoft.com/office/powerpoint/2010/main" val="123541551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10046</TotalTime>
  <Words>949</Words>
  <Application>Microsoft Office PowerPoint</Application>
  <PresentationFormat>مخصص</PresentationFormat>
  <Paragraphs>151</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Dividend</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ghassan_m_ali@yahoo.com</dc:creator>
  <cp:lastModifiedBy>IK</cp:lastModifiedBy>
  <cp:revision>149</cp:revision>
  <dcterms:created xsi:type="dcterms:W3CDTF">2020-11-22T07:44:38Z</dcterms:created>
  <dcterms:modified xsi:type="dcterms:W3CDTF">2020-12-16T15:08:58Z</dcterms:modified>
</cp:coreProperties>
</file>