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7"/>
  </p:notesMasterIdLst>
  <p:sldIdLst>
    <p:sldId id="303" r:id="rId2"/>
    <p:sldId id="305" r:id="rId3"/>
    <p:sldId id="306" r:id="rId4"/>
    <p:sldId id="307" r:id="rId5"/>
    <p:sldId id="308" r:id="rId6"/>
    <p:sldId id="309" r:id="rId7"/>
    <p:sldId id="310" r:id="rId8"/>
    <p:sldId id="311" r:id="rId9"/>
    <p:sldId id="312" r:id="rId10"/>
    <p:sldId id="313" r:id="rId11"/>
    <p:sldId id="314" r:id="rId12"/>
    <p:sldId id="315" r:id="rId13"/>
    <p:sldId id="316" r:id="rId14"/>
    <p:sldId id="317" r:id="rId15"/>
    <p:sldId id="31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19FFC3"/>
    <a:srgbClr val="9ED561"/>
    <a:srgbClr val="80C535"/>
    <a:srgbClr val="2CCA20"/>
    <a:srgbClr val="25A91B"/>
    <a:srgbClr val="00C491"/>
    <a:srgbClr val="00CC99"/>
    <a:srgbClr val="CC99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1" d="100"/>
          <a:sy n="71" d="100"/>
        </p:scale>
        <p:origin x="-456" y="-96"/>
      </p:cViewPr>
      <p:guideLst>
        <p:guide orient="horz" pos="2160"/>
        <p:guide pos="3840"/>
      </p:guideLst>
    </p:cSldViewPr>
  </p:slideViewPr>
  <p:notesTextViewPr>
    <p:cViewPr>
      <p:scale>
        <a:sx n="1" d="1"/>
        <a:sy n="1" d="1"/>
      </p:scale>
      <p:origin x="0" y="0"/>
    </p:cViewPr>
  </p:notesTextViewPr>
  <p:sorterViewPr>
    <p:cViewPr>
      <p:scale>
        <a:sx n="100" d="100"/>
        <a:sy n="100" d="100"/>
      </p:scale>
      <p:origin x="0" y="-3383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ar-IQ"/>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E246C6-B264-48F4-AF36-EDB876C93D0B}" type="datetimeFigureOut">
              <a:rPr lang="ar-IQ" smtClean="0"/>
              <a:t>02/05/1442</a:t>
            </a:fld>
            <a:endParaRPr lang="ar-IQ"/>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ar-IQ"/>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313846-5E73-4C8F-B283-A1E265F372C7}" type="slidenum">
              <a:rPr lang="ar-IQ" smtClean="0"/>
              <a:t>‹#›</a:t>
            </a:fld>
            <a:endParaRPr lang="ar-IQ"/>
          </a:p>
        </p:txBody>
      </p:sp>
    </p:spTree>
    <p:extLst>
      <p:ext uri="{BB962C8B-B14F-4D97-AF65-F5344CB8AC3E}">
        <p14:creationId xmlns:p14="http://schemas.microsoft.com/office/powerpoint/2010/main" val="2177359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7134D5FF-8D33-4E2E-94F2-67391637EA85}" type="datetimeFigureOut">
              <a:rPr lang="en-US" smtClean="0"/>
              <a:t>12/16/2020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14A11286-22B9-401C-A4EC-E52B11AD61FD}" type="slidenum">
              <a:rPr lang="en-US" smtClean="0"/>
              <a:t>‹#›</a:t>
            </a:fld>
            <a:endParaRPr lang="en-US" dirty="0"/>
          </a:p>
        </p:txBody>
      </p:sp>
    </p:spTree>
    <p:extLst>
      <p:ext uri="{BB962C8B-B14F-4D97-AF65-F5344CB8AC3E}">
        <p14:creationId xmlns:p14="http://schemas.microsoft.com/office/powerpoint/2010/main" val="3093693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34D5FF-8D33-4E2E-94F2-67391637EA85}" type="datetimeFigureOut">
              <a:rPr lang="en-US" smtClean="0"/>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A11286-22B9-401C-A4EC-E52B11AD61FD}" type="slidenum">
              <a:rPr lang="en-US" smtClean="0"/>
              <a:t>‹#›</a:t>
            </a:fld>
            <a:endParaRPr lang="en-US" dirty="0"/>
          </a:p>
        </p:txBody>
      </p:sp>
    </p:spTree>
    <p:extLst>
      <p:ext uri="{BB962C8B-B14F-4D97-AF65-F5344CB8AC3E}">
        <p14:creationId xmlns:p14="http://schemas.microsoft.com/office/powerpoint/2010/main" val="592386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7134D5FF-8D33-4E2E-94F2-67391637EA85}" type="datetimeFigureOut">
              <a:rPr lang="en-US" smtClean="0"/>
              <a:t>12/16/2020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14A11286-22B9-401C-A4EC-E52B11AD61FD}" type="slidenum">
              <a:rPr lang="en-US" smtClean="0"/>
              <a:t>‹#›</a:t>
            </a:fld>
            <a:endParaRPr lang="en-US" dirty="0"/>
          </a:p>
        </p:txBody>
      </p:sp>
    </p:spTree>
    <p:extLst>
      <p:ext uri="{BB962C8B-B14F-4D97-AF65-F5344CB8AC3E}">
        <p14:creationId xmlns:p14="http://schemas.microsoft.com/office/powerpoint/2010/main" val="1414189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34D5FF-8D33-4E2E-94F2-67391637EA85}" type="datetimeFigureOut">
              <a:rPr lang="en-US" smtClean="0"/>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14A11286-22B9-401C-A4EC-E52B11AD61FD}" type="slidenum">
              <a:rPr lang="en-US" smtClean="0"/>
              <a:t>‹#›</a:t>
            </a:fld>
            <a:endParaRPr lang="en-US" dirty="0"/>
          </a:p>
        </p:txBody>
      </p:sp>
    </p:spTree>
    <p:extLst>
      <p:ext uri="{BB962C8B-B14F-4D97-AF65-F5344CB8AC3E}">
        <p14:creationId xmlns:p14="http://schemas.microsoft.com/office/powerpoint/2010/main" val="1205132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7134D5FF-8D33-4E2E-94F2-67391637EA85}" type="datetimeFigureOut">
              <a:rPr lang="en-US" smtClean="0"/>
              <a:t>12/16/2020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4A11286-22B9-401C-A4EC-E52B11AD61FD}" type="slidenum">
              <a:rPr lang="en-US" smtClean="0"/>
              <a:t>‹#›</a:t>
            </a:fld>
            <a:endParaRPr lang="en-US" dirty="0"/>
          </a:p>
        </p:txBody>
      </p:sp>
    </p:spTree>
    <p:extLst>
      <p:ext uri="{BB962C8B-B14F-4D97-AF65-F5344CB8AC3E}">
        <p14:creationId xmlns:p14="http://schemas.microsoft.com/office/powerpoint/2010/main" val="4225133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34D5FF-8D33-4E2E-94F2-67391637EA85}" type="datetimeFigureOut">
              <a:rPr lang="en-US" smtClean="0"/>
              <a:t>12/16/2020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A11286-22B9-401C-A4EC-E52B11AD61FD}" type="slidenum">
              <a:rPr lang="en-US" smtClean="0"/>
              <a:t>‹#›</a:t>
            </a:fld>
            <a:endParaRPr lang="en-US" dirty="0"/>
          </a:p>
        </p:txBody>
      </p:sp>
    </p:spTree>
    <p:extLst>
      <p:ext uri="{BB962C8B-B14F-4D97-AF65-F5344CB8AC3E}">
        <p14:creationId xmlns:p14="http://schemas.microsoft.com/office/powerpoint/2010/main" val="1720405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34D5FF-8D33-4E2E-94F2-67391637EA85}" type="datetimeFigureOut">
              <a:rPr lang="en-US" smtClean="0"/>
              <a:t>12/16/2020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4A11286-22B9-401C-A4EC-E52B11AD61FD}" type="slidenum">
              <a:rPr lang="en-US" smtClean="0"/>
              <a:t>‹#›</a:t>
            </a:fld>
            <a:endParaRPr lang="en-US" dirty="0"/>
          </a:p>
        </p:txBody>
      </p:sp>
    </p:spTree>
    <p:extLst>
      <p:ext uri="{BB962C8B-B14F-4D97-AF65-F5344CB8AC3E}">
        <p14:creationId xmlns:p14="http://schemas.microsoft.com/office/powerpoint/2010/main" val="204949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34D5FF-8D33-4E2E-94F2-67391637EA85}" type="datetimeFigureOut">
              <a:rPr lang="en-US" smtClean="0"/>
              <a:t>12/16/2020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4A11286-22B9-401C-A4EC-E52B11AD61FD}" type="slidenum">
              <a:rPr lang="en-US" smtClean="0"/>
              <a:t>‹#›</a:t>
            </a:fld>
            <a:endParaRPr lang="en-US" dirty="0"/>
          </a:p>
        </p:txBody>
      </p:sp>
    </p:spTree>
    <p:extLst>
      <p:ext uri="{BB962C8B-B14F-4D97-AF65-F5344CB8AC3E}">
        <p14:creationId xmlns:p14="http://schemas.microsoft.com/office/powerpoint/2010/main" val="1540596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34D5FF-8D33-4E2E-94F2-67391637EA85}" type="datetimeFigureOut">
              <a:rPr lang="en-US" smtClean="0"/>
              <a:t>12/16/2020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4A11286-22B9-401C-A4EC-E52B11AD61FD}" type="slidenum">
              <a:rPr lang="en-US" smtClean="0"/>
              <a:t>‹#›</a:t>
            </a:fld>
            <a:endParaRPr lang="en-US" dirty="0"/>
          </a:p>
        </p:txBody>
      </p:sp>
    </p:spTree>
    <p:extLst>
      <p:ext uri="{BB962C8B-B14F-4D97-AF65-F5344CB8AC3E}">
        <p14:creationId xmlns:p14="http://schemas.microsoft.com/office/powerpoint/2010/main" val="4279556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7134D5FF-8D33-4E2E-94F2-67391637EA85}" type="datetimeFigureOut">
              <a:rPr lang="en-US" smtClean="0"/>
              <a:t>12/16/2020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14A11286-22B9-401C-A4EC-E52B11AD61FD}" type="slidenum">
              <a:rPr lang="en-US" smtClean="0"/>
              <a:t>‹#›</a:t>
            </a:fld>
            <a:endParaRPr lang="en-US" dirty="0"/>
          </a:p>
        </p:txBody>
      </p:sp>
    </p:spTree>
    <p:extLst>
      <p:ext uri="{BB962C8B-B14F-4D97-AF65-F5344CB8AC3E}">
        <p14:creationId xmlns:p14="http://schemas.microsoft.com/office/powerpoint/2010/main" val="2722903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34D5FF-8D33-4E2E-94F2-67391637EA85}" type="datetimeFigureOut">
              <a:rPr lang="en-US" smtClean="0"/>
              <a:t>12/16/2020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A11286-22B9-401C-A4EC-E52B11AD61FD}" type="slidenum">
              <a:rPr lang="en-US" smtClean="0"/>
              <a:t>‹#›</a:t>
            </a:fld>
            <a:endParaRPr lang="en-US" dirty="0"/>
          </a:p>
        </p:txBody>
      </p:sp>
    </p:spTree>
    <p:extLst>
      <p:ext uri="{BB962C8B-B14F-4D97-AF65-F5344CB8AC3E}">
        <p14:creationId xmlns:p14="http://schemas.microsoft.com/office/powerpoint/2010/main" val="3614299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7134D5FF-8D33-4E2E-94F2-67391637EA85}" type="datetimeFigureOut">
              <a:rPr lang="en-US" smtClean="0"/>
              <a:t>12/16/2020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14A11286-22B9-401C-A4EC-E52B11AD61FD}" type="slidenum">
              <a:rPr lang="en-US" smtClean="0"/>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1874380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457200" rtl="1" eaLnBrk="1" latinLnBrk="0" hangingPunct="1">
        <a:spcBef>
          <a:spcPct val="0"/>
        </a:spcBef>
        <a:buNone/>
        <a:defRPr sz="2800" b="0" kern="1200" cap="all">
          <a:solidFill>
            <a:schemeClr val="bg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7599AE8-577F-46E2-BF3B-F8C640501455}"/>
              </a:ext>
            </a:extLst>
          </p:cNvPr>
          <p:cNvSpPr txBox="1"/>
          <p:nvPr/>
        </p:nvSpPr>
        <p:spPr>
          <a:xfrm>
            <a:off x="3615612" y="1861152"/>
            <a:ext cx="4516016" cy="1446550"/>
          </a:xfrm>
          <a:prstGeom prst="rect">
            <a:avLst/>
          </a:prstGeom>
          <a:noFill/>
        </p:spPr>
        <p:txBody>
          <a:bodyPr wrap="square" rtlCol="0">
            <a:spAutoFit/>
          </a:bodyPr>
          <a:lstStyle/>
          <a:p>
            <a:pPr algn="ctr"/>
            <a:r>
              <a:rPr lang="ar-IQ" sz="4400" b="1" dirty="0">
                <a:solidFill>
                  <a:srgbClr val="0070C0"/>
                </a:solidFill>
                <a:effectLst>
                  <a:outerShdw blurRad="38100" dist="38100" dir="2700000" algn="tl">
                    <a:srgbClr val="000000">
                      <a:alpha val="43137"/>
                    </a:srgbClr>
                  </a:outerShdw>
                </a:effectLst>
                <a:cs typeface="DecoType Naskh" panose="02010400000000000000" pitchFamily="2" charset="-78"/>
              </a:rPr>
              <a:t>تطبيقات حاسبة 1</a:t>
            </a:r>
          </a:p>
          <a:p>
            <a:pPr algn="ctr"/>
            <a:r>
              <a:rPr lang="ar-IQ" sz="4400" b="1" dirty="0">
                <a:solidFill>
                  <a:srgbClr val="0070C0"/>
                </a:solidFill>
                <a:effectLst>
                  <a:outerShdw blurRad="38100" dist="38100" dir="2700000" algn="tl">
                    <a:srgbClr val="000000">
                      <a:alpha val="43137"/>
                    </a:srgbClr>
                  </a:outerShdw>
                </a:effectLst>
                <a:cs typeface="DecoType Naskh" panose="02010400000000000000" pitchFamily="2" charset="-78"/>
              </a:rPr>
              <a:t>المرحلة الثانية</a:t>
            </a:r>
            <a:endParaRPr lang="en-US" sz="4400" b="1" dirty="0">
              <a:solidFill>
                <a:srgbClr val="0070C0"/>
              </a:solidFill>
              <a:effectLst>
                <a:outerShdw blurRad="38100" dist="38100" dir="2700000" algn="tl">
                  <a:srgbClr val="000000">
                    <a:alpha val="43137"/>
                  </a:srgbClr>
                </a:outerShdw>
              </a:effectLst>
              <a:cs typeface="DecoType Naskh" panose="02010400000000000000" pitchFamily="2" charset="-78"/>
            </a:endParaRPr>
          </a:p>
        </p:txBody>
      </p:sp>
      <p:sp>
        <p:nvSpPr>
          <p:cNvPr id="6" name="TextBox 5">
            <a:extLst>
              <a:ext uri="{FF2B5EF4-FFF2-40B4-BE49-F238E27FC236}">
                <a16:creationId xmlns="" xmlns:a16="http://schemas.microsoft.com/office/drawing/2014/main" id="{3A9A4448-5C0E-49F6-8472-861924D98E27}"/>
              </a:ext>
            </a:extLst>
          </p:cNvPr>
          <p:cNvSpPr txBox="1"/>
          <p:nvPr/>
        </p:nvSpPr>
        <p:spPr>
          <a:xfrm>
            <a:off x="2656892" y="3833947"/>
            <a:ext cx="6097554" cy="707886"/>
          </a:xfrm>
          <a:prstGeom prst="rect">
            <a:avLst/>
          </a:prstGeom>
          <a:noFill/>
        </p:spPr>
        <p:txBody>
          <a:bodyPr wrap="square">
            <a:spAutoFit/>
          </a:bodyPr>
          <a:lstStyle/>
          <a:p>
            <a:pPr marL="0" marR="0" algn="ctr" rtl="1">
              <a:spcBef>
                <a:spcPts val="0"/>
              </a:spcBef>
              <a:spcAft>
                <a:spcPts val="1000"/>
              </a:spcAft>
            </a:pPr>
            <a:r>
              <a:rPr lang="ar-IQ" sz="4000" b="1" i="1" dirty="0">
                <a:solidFill>
                  <a:srgbClr val="FF0000"/>
                </a:solidFill>
                <a:effectLst/>
                <a:latin typeface="Calibri" panose="020F0502020204030204" pitchFamily="34" charset="0"/>
                <a:ea typeface="Calibri" panose="020F0502020204030204" pitchFamily="34" charset="0"/>
                <a:cs typeface="DecoType Naskh" panose="02010400000000000000" pitchFamily="2" charset="-78"/>
              </a:rPr>
              <a:t>البرمجة بلغة الفورتران</a:t>
            </a:r>
            <a:endParaRPr lang="en-US" sz="4000" dirty="0">
              <a:solidFill>
                <a:srgbClr val="FF0000"/>
              </a:solidFill>
              <a:effectLst/>
              <a:latin typeface="Calibri" panose="020F0502020204030204" pitchFamily="34" charset="0"/>
              <a:ea typeface="Calibri" panose="020F0502020204030204" pitchFamily="34" charset="0"/>
              <a:cs typeface="DecoType Naskh" panose="02010400000000000000" pitchFamily="2" charset="-78"/>
            </a:endParaRPr>
          </a:p>
        </p:txBody>
      </p:sp>
      <p:sp>
        <p:nvSpPr>
          <p:cNvPr id="7" name="TextBox 6">
            <a:extLst>
              <a:ext uri="{FF2B5EF4-FFF2-40B4-BE49-F238E27FC236}">
                <a16:creationId xmlns="" xmlns:a16="http://schemas.microsoft.com/office/drawing/2014/main" id="{29F57031-9659-4832-B085-381DA67E4044}"/>
              </a:ext>
            </a:extLst>
          </p:cNvPr>
          <p:cNvSpPr txBox="1"/>
          <p:nvPr/>
        </p:nvSpPr>
        <p:spPr>
          <a:xfrm>
            <a:off x="7757627" y="609067"/>
            <a:ext cx="4434373" cy="1451679"/>
          </a:xfrm>
          <a:prstGeom prst="rect">
            <a:avLst/>
          </a:prstGeom>
          <a:noFill/>
        </p:spPr>
        <p:txBody>
          <a:bodyPr wrap="square">
            <a:spAutoFit/>
          </a:bodyPr>
          <a:lstStyle/>
          <a:p>
            <a:pPr marL="0" marR="0" algn="r" rtl="1">
              <a:spcBef>
                <a:spcPts val="0"/>
              </a:spcBef>
              <a:spcAft>
                <a:spcPts val="1000"/>
              </a:spcAft>
            </a:pPr>
            <a:r>
              <a:rPr lang="ar-IQ" sz="4000" b="1" dirty="0">
                <a:latin typeface="Calibri" panose="020F0502020204030204" pitchFamily="34" charset="0"/>
                <a:ea typeface="Calibri" panose="020F0502020204030204" pitchFamily="34" charset="0"/>
                <a:cs typeface="DecoType Naskh" panose="02010400000000000000" pitchFamily="2" charset="-78"/>
              </a:rPr>
              <a:t>جامعة ديالى/كلية الهندسة</a:t>
            </a:r>
          </a:p>
          <a:p>
            <a:pPr marL="0" marR="0" algn="r" rtl="1">
              <a:spcBef>
                <a:spcPts val="0"/>
              </a:spcBef>
              <a:spcAft>
                <a:spcPts val="1000"/>
              </a:spcAft>
            </a:pPr>
            <a:r>
              <a:rPr lang="ar-IQ" sz="4000" b="1" dirty="0">
                <a:latin typeface="Calibri" panose="020F0502020204030204" pitchFamily="34" charset="0"/>
                <a:ea typeface="Calibri" panose="020F0502020204030204" pitchFamily="34" charset="0"/>
                <a:cs typeface="DecoType Naskh" panose="02010400000000000000" pitchFamily="2" charset="-78"/>
              </a:rPr>
              <a:t>قسم الهندسة المدنية</a:t>
            </a:r>
          </a:p>
        </p:txBody>
      </p:sp>
      <p:sp>
        <p:nvSpPr>
          <p:cNvPr id="8" name="TextBox 7">
            <a:extLst>
              <a:ext uri="{FF2B5EF4-FFF2-40B4-BE49-F238E27FC236}">
                <a16:creationId xmlns="" xmlns:a16="http://schemas.microsoft.com/office/drawing/2014/main" id="{F03553B4-93BD-4189-99E6-6FFBD0FE2C84}"/>
              </a:ext>
            </a:extLst>
          </p:cNvPr>
          <p:cNvSpPr txBox="1"/>
          <p:nvPr/>
        </p:nvSpPr>
        <p:spPr>
          <a:xfrm>
            <a:off x="2651450" y="4891417"/>
            <a:ext cx="6097554" cy="707886"/>
          </a:xfrm>
          <a:prstGeom prst="rect">
            <a:avLst/>
          </a:prstGeom>
          <a:noFill/>
        </p:spPr>
        <p:txBody>
          <a:bodyPr wrap="square">
            <a:spAutoFit/>
          </a:bodyPr>
          <a:lstStyle/>
          <a:p>
            <a:pPr marL="0" marR="0" algn="ctr" rtl="1">
              <a:spcBef>
                <a:spcPts val="0"/>
              </a:spcBef>
              <a:spcAft>
                <a:spcPts val="1000"/>
              </a:spcAft>
            </a:pPr>
            <a:r>
              <a:rPr lang="ar-IQ" sz="4000" b="1" i="1" dirty="0">
                <a:effectLst/>
                <a:latin typeface="Calibri" panose="020F0502020204030204" pitchFamily="34" charset="0"/>
                <a:ea typeface="Calibri" panose="020F0502020204030204" pitchFamily="34" charset="0"/>
                <a:cs typeface="DecoType Naskh Variants" panose="02010400000000000000" pitchFamily="2" charset="-78"/>
              </a:rPr>
              <a:t>المحاضرة  </a:t>
            </a:r>
            <a:r>
              <a:rPr lang="ar-IQ" sz="4000" b="1" i="1" dirty="0">
                <a:latin typeface="Calibri" panose="020F0502020204030204" pitchFamily="34" charset="0"/>
                <a:ea typeface="Calibri" panose="020F0502020204030204" pitchFamily="34" charset="0"/>
                <a:cs typeface="DecoType Naskh Variants" panose="02010400000000000000" pitchFamily="2" charset="-78"/>
              </a:rPr>
              <a:t>5  </a:t>
            </a:r>
            <a:r>
              <a:rPr lang="en-US" sz="4000" b="1" i="1" dirty="0">
                <a:effectLst/>
                <a:latin typeface="Calibri" panose="020F0502020204030204" pitchFamily="34" charset="0"/>
                <a:ea typeface="Calibri" panose="020F0502020204030204" pitchFamily="34" charset="0"/>
                <a:cs typeface="DecoType Naskh Variants" panose="02010400000000000000" pitchFamily="2" charset="-78"/>
              </a:rPr>
              <a:t> </a:t>
            </a:r>
            <a:r>
              <a:rPr lang="ar-IQ" sz="4000" b="1" i="1" dirty="0">
                <a:effectLst/>
                <a:latin typeface="Calibri" panose="020F0502020204030204" pitchFamily="34" charset="0"/>
                <a:ea typeface="Calibri" panose="020F0502020204030204" pitchFamily="34" charset="0"/>
                <a:cs typeface="DecoType Naskh Variants" panose="02010400000000000000" pitchFamily="2" charset="-78"/>
              </a:rPr>
              <a:t> </a:t>
            </a:r>
            <a:endParaRPr lang="en-US" sz="4000" dirty="0">
              <a:effectLst/>
              <a:latin typeface="Calibri" panose="020F0502020204030204" pitchFamily="34" charset="0"/>
              <a:ea typeface="Calibri" panose="020F0502020204030204" pitchFamily="34" charset="0"/>
              <a:cs typeface="DecoType Naskh Variants" panose="02010400000000000000" pitchFamily="2" charset="-78"/>
            </a:endParaRPr>
          </a:p>
        </p:txBody>
      </p:sp>
      <p:sp>
        <p:nvSpPr>
          <p:cNvPr id="9" name="TextBox 8">
            <a:extLst>
              <a:ext uri="{FF2B5EF4-FFF2-40B4-BE49-F238E27FC236}">
                <a16:creationId xmlns="" xmlns:a16="http://schemas.microsoft.com/office/drawing/2014/main" id="{D887AA9D-B1D3-4E22-B1DE-46B96EC34F32}"/>
              </a:ext>
            </a:extLst>
          </p:cNvPr>
          <p:cNvSpPr txBox="1"/>
          <p:nvPr/>
        </p:nvSpPr>
        <p:spPr>
          <a:xfrm>
            <a:off x="10320867" y="5391638"/>
            <a:ext cx="1871133" cy="923330"/>
          </a:xfrm>
          <a:prstGeom prst="rect">
            <a:avLst/>
          </a:prstGeom>
          <a:noFill/>
        </p:spPr>
        <p:txBody>
          <a:bodyPr wrap="square" rtlCol="1">
            <a:spAutoFit/>
          </a:bodyPr>
          <a:lstStyle/>
          <a:p>
            <a:pPr algn="r"/>
            <a:r>
              <a:rPr lang="ar-IQ" dirty="0">
                <a:latin typeface="Calibri" panose="020F0502020204030204" pitchFamily="34" charset="0"/>
                <a:cs typeface="Calibri" panose="020F0502020204030204" pitchFamily="34" charset="0"/>
              </a:rPr>
              <a:t>إعداد:-</a:t>
            </a:r>
          </a:p>
          <a:p>
            <a:pPr algn="r"/>
            <a:r>
              <a:rPr lang="ar-IQ" dirty="0" err="1">
                <a:latin typeface="Calibri" panose="020F0502020204030204" pitchFamily="34" charset="0"/>
                <a:cs typeface="Calibri" panose="020F0502020204030204" pitchFamily="34" charset="0"/>
              </a:rPr>
              <a:t>م.د.جنان</a:t>
            </a:r>
            <a:r>
              <a:rPr lang="ar-IQ" dirty="0">
                <a:latin typeface="Calibri" panose="020F0502020204030204" pitchFamily="34" charset="0"/>
                <a:cs typeface="Calibri" panose="020F0502020204030204" pitchFamily="34" charset="0"/>
              </a:rPr>
              <a:t> لفته عباس</a:t>
            </a:r>
          </a:p>
          <a:p>
            <a:pPr algn="r"/>
            <a:r>
              <a:rPr lang="ar-IQ" dirty="0" err="1">
                <a:latin typeface="Calibri" panose="020F0502020204030204" pitchFamily="34" charset="0"/>
                <a:cs typeface="Calibri" panose="020F0502020204030204" pitchFamily="34" charset="0"/>
              </a:rPr>
              <a:t>م.م</a:t>
            </a:r>
            <a:r>
              <a:rPr lang="ar-IQ" dirty="0">
                <a:latin typeface="Calibri" panose="020F0502020204030204" pitchFamily="34" charset="0"/>
                <a:cs typeface="Calibri" panose="020F0502020204030204" pitchFamily="34" charset="0"/>
              </a:rPr>
              <a:t>. غسان منذر علي</a:t>
            </a:r>
          </a:p>
        </p:txBody>
      </p:sp>
    </p:spTree>
    <p:extLst>
      <p:ext uri="{BB962C8B-B14F-4D97-AF65-F5344CB8AC3E}">
        <p14:creationId xmlns:p14="http://schemas.microsoft.com/office/powerpoint/2010/main" val="334786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4">
            <a:extLst>
              <a:ext uri="{FF2B5EF4-FFF2-40B4-BE49-F238E27FC236}">
                <a16:creationId xmlns="" xmlns:a16="http://schemas.microsoft.com/office/drawing/2014/main" id="{D3BDE70E-1B3D-4548-9350-7540281C9437}"/>
              </a:ext>
            </a:extLst>
          </p:cNvPr>
          <p:cNvSpPr txBox="1"/>
          <p:nvPr/>
        </p:nvSpPr>
        <p:spPr>
          <a:xfrm>
            <a:off x="74646" y="533088"/>
            <a:ext cx="12036489" cy="5317205"/>
          </a:xfrm>
          <a:prstGeom prst="rect">
            <a:avLst/>
          </a:prstGeom>
          <a:solidFill>
            <a:schemeClr val="lt1"/>
          </a:solidFill>
          <a:ln w="6350">
            <a:solidFill>
              <a:schemeClr val="bg1"/>
            </a:solid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gn="r" rtl="1">
              <a:lnSpc>
                <a:spcPct val="107000"/>
              </a:lnSpc>
              <a:spcBef>
                <a:spcPts val="0"/>
              </a:spcBef>
              <a:spcAft>
                <a:spcPts val="800"/>
              </a:spcAft>
            </a:pPr>
            <a:r>
              <a:rPr lang="ar-IQ" sz="2400" u="sng" dirty="0">
                <a:solidFill>
                  <a:srgbClr val="0033CC"/>
                </a:solidFill>
                <a:effectLst/>
                <a:latin typeface="Calibri" panose="020F0502020204030204" pitchFamily="34" charset="0"/>
                <a:ea typeface="Calibri" panose="020F0502020204030204" pitchFamily="34" charset="0"/>
                <a:cs typeface="Arial" panose="020B0604020202020204" pitchFamily="34" charset="0"/>
              </a:rPr>
              <a:t>القراءة من الملفات </a:t>
            </a:r>
            <a:r>
              <a:rPr lang="en-US" sz="2400" u="sng" dirty="0">
                <a:solidFill>
                  <a:srgbClr val="0033CC"/>
                </a:solidFill>
                <a:effectLst/>
                <a:latin typeface="Calibri" panose="020F0502020204030204" pitchFamily="34" charset="0"/>
                <a:ea typeface="Calibri" panose="020F0502020204030204" pitchFamily="34" charset="0"/>
                <a:cs typeface="Arial" panose="020B0604020202020204" pitchFamily="34" charset="0"/>
              </a:rPr>
              <a:t>Reading from files</a:t>
            </a:r>
            <a:endParaRPr lang="en-US" sz="2400" dirty="0">
              <a:solidFill>
                <a:srgbClr val="0033CC"/>
              </a:solidFill>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IQ" sz="2400" dirty="0">
                <a:effectLst/>
                <a:latin typeface="Calibri" panose="020F0502020204030204" pitchFamily="34" charset="0"/>
                <a:ea typeface="Calibri" panose="020F0502020204030204" pitchFamily="34" charset="0"/>
                <a:cs typeface="Arial" panose="020B0604020202020204" pitchFamily="34" charset="0"/>
              </a:rPr>
              <a:t>هذه الجملة تنصب الفايل اما للقراءة او الطباعة. الصيغة النموذجية هي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IQ" sz="2400" dirty="0">
                <a:effectLst/>
                <a:latin typeface="Calibri" panose="020F0502020204030204" pitchFamily="34" charset="0"/>
                <a:ea typeface="Calibri" panose="020F0502020204030204" pitchFamily="34" charset="0"/>
                <a:cs typeface="Arial" panose="020B0604020202020204" pitchFamily="34" charset="0"/>
              </a:rPr>
              <a:t>فجملة </a:t>
            </a:r>
            <a:r>
              <a:rPr lang="en-US" sz="2400" dirty="0">
                <a:effectLst/>
                <a:latin typeface="Calibri" panose="020F0502020204030204" pitchFamily="34" charset="0"/>
                <a:ea typeface="Calibri" panose="020F0502020204030204" pitchFamily="34" charset="0"/>
                <a:cs typeface="Arial" panose="020B0604020202020204" pitchFamily="34" charset="0"/>
              </a:rPr>
              <a:t>Open</a:t>
            </a:r>
            <a:r>
              <a:rPr lang="ar-IQ" sz="2400" dirty="0">
                <a:effectLst/>
                <a:latin typeface="Calibri" panose="020F0502020204030204" pitchFamily="34" charset="0"/>
                <a:ea typeface="Calibri" panose="020F0502020204030204" pitchFamily="34" charset="0"/>
                <a:cs typeface="Arial" panose="020B0604020202020204" pitchFamily="34" charset="0"/>
              </a:rPr>
              <a:t> تؤدي الى ارتباط جمل الادخال والإخراج مع احد الملفات</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IQ" sz="2400" dirty="0">
                <a:effectLst/>
                <a:latin typeface="Calibri" panose="020F0502020204030204" pitchFamily="34" charset="0"/>
                <a:ea typeface="Calibri" panose="020F0502020204030204" pitchFamily="34" charset="0"/>
                <a:cs typeface="Arial" panose="020B0604020202020204" pitchFamily="34" charset="0"/>
              </a:rPr>
              <a:t>مثلا:</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Open(unit=1,file=”data”)</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The file will be know to the operating system as data or will have data as the first part of its name, and can be written to by using the unit number. This statement should come before your first read or write to the file data.</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The unit number may typically be from 1 to 99.</a:t>
            </a:r>
          </a:p>
        </p:txBody>
      </p:sp>
      <p:sp>
        <p:nvSpPr>
          <p:cNvPr id="4" name="TextBox 3">
            <a:extLst>
              <a:ext uri="{FF2B5EF4-FFF2-40B4-BE49-F238E27FC236}">
                <a16:creationId xmlns="" xmlns:a16="http://schemas.microsoft.com/office/drawing/2014/main" id="{442F1D8D-C91B-4C79-976B-2F55C20F1B91}"/>
              </a:ext>
            </a:extLst>
          </p:cNvPr>
          <p:cNvSpPr txBox="1"/>
          <p:nvPr/>
        </p:nvSpPr>
        <p:spPr>
          <a:xfrm>
            <a:off x="74646" y="1683012"/>
            <a:ext cx="2934477" cy="470000"/>
          </a:xfrm>
          <a:prstGeom prst="rect">
            <a:avLst/>
          </a:prstGeom>
          <a:solidFill>
            <a:srgbClr val="9ED561"/>
          </a:solidFill>
        </p:spPr>
        <p:txBody>
          <a:bodyPr wrap="square">
            <a:spAutoFit/>
          </a:bodyPr>
          <a:lstStyle/>
          <a:p>
            <a:pPr marL="0" marR="0">
              <a:lnSpc>
                <a:spcPct val="107000"/>
              </a:lnSpc>
              <a:spcBef>
                <a:spcPts val="0"/>
              </a:spcBef>
              <a:spcAft>
                <a:spcPts val="800"/>
              </a:spcAft>
            </a:pPr>
            <a:r>
              <a:rPr lang="en-US" sz="2400"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Open (unit, file name)</a:t>
            </a:r>
            <a:endPar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84409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5">
            <a:extLst>
              <a:ext uri="{FF2B5EF4-FFF2-40B4-BE49-F238E27FC236}">
                <a16:creationId xmlns="" xmlns:a16="http://schemas.microsoft.com/office/drawing/2014/main" id="{B8B462FB-76CB-4853-94C8-0C999666FFCB}"/>
              </a:ext>
            </a:extLst>
          </p:cNvPr>
          <p:cNvSpPr txBox="1"/>
          <p:nvPr/>
        </p:nvSpPr>
        <p:spPr>
          <a:xfrm>
            <a:off x="1" y="527567"/>
            <a:ext cx="12192000" cy="1499974"/>
          </a:xfrm>
          <a:prstGeom prst="rect">
            <a:avLst/>
          </a:prstGeom>
          <a:solidFill>
            <a:schemeClr val="lt1"/>
          </a:solidFill>
          <a:ln w="6350">
            <a:solidFill>
              <a:schemeClr val="bg1"/>
            </a:solid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gn="r" rtl="1">
              <a:lnSpc>
                <a:spcPct val="107000"/>
              </a:lnSpc>
              <a:spcBef>
                <a:spcPts val="0"/>
              </a:spcBef>
              <a:spcAft>
                <a:spcPts val="800"/>
              </a:spcAft>
            </a:pPr>
            <a:r>
              <a:rPr lang="ar-IQ" sz="2000" u="sng" dirty="0">
                <a:solidFill>
                  <a:srgbClr val="0033CC"/>
                </a:solidFill>
                <a:effectLst/>
                <a:latin typeface="Calibri" panose="020F0502020204030204" pitchFamily="34" charset="0"/>
                <a:ea typeface="Calibri" panose="020F0502020204030204" pitchFamily="34" charset="0"/>
                <a:cs typeface="Arial" panose="020B0604020202020204" pitchFamily="34" charset="0"/>
              </a:rPr>
              <a:t>الطباعة الى الملفات </a:t>
            </a:r>
            <a:r>
              <a:rPr lang="en-US" sz="2000" u="sng" dirty="0">
                <a:solidFill>
                  <a:srgbClr val="0033CC"/>
                </a:solidFill>
                <a:effectLst/>
                <a:latin typeface="Calibri" panose="020F0502020204030204" pitchFamily="34" charset="0"/>
                <a:ea typeface="Calibri" panose="020F0502020204030204" pitchFamily="34" charset="0"/>
                <a:cs typeface="Arial" panose="020B0604020202020204" pitchFamily="34" charset="0"/>
              </a:rPr>
              <a:t>Writing to files</a:t>
            </a:r>
            <a:endParaRPr lang="en-US" sz="2000" dirty="0">
              <a:solidFill>
                <a:srgbClr val="0033CC"/>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This is similar idea to reding from files, we need a new statement, though instead of read we use write. </a:t>
            </a:r>
          </a:p>
        </p:txBody>
      </p:sp>
      <p:sp>
        <p:nvSpPr>
          <p:cNvPr id="3" name="Text Box 26">
            <a:extLst>
              <a:ext uri="{FF2B5EF4-FFF2-40B4-BE49-F238E27FC236}">
                <a16:creationId xmlns="" xmlns:a16="http://schemas.microsoft.com/office/drawing/2014/main" id="{6FB164F9-FC8E-4842-A71C-123D31A57851}"/>
              </a:ext>
            </a:extLst>
          </p:cNvPr>
          <p:cNvSpPr txBox="1"/>
          <p:nvPr/>
        </p:nvSpPr>
        <p:spPr>
          <a:xfrm>
            <a:off x="0" y="1551680"/>
            <a:ext cx="12192000" cy="5082385"/>
          </a:xfrm>
          <a:prstGeom prst="rect">
            <a:avLst/>
          </a:prstGeom>
          <a:solidFill>
            <a:schemeClr val="lt1"/>
          </a:solidFill>
          <a:ln w="6350">
            <a:solidFill>
              <a:schemeClr val="bg1"/>
            </a:solid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Example: write a program for writing the numbers from 5 to 100 by using adding 5?</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Solution:</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Program </a:t>
            </a:r>
            <a:r>
              <a:rPr lang="en-US" sz="2000" dirty="0" err="1">
                <a:effectLst/>
                <a:latin typeface="Calibri" panose="020F0502020204030204" pitchFamily="34" charset="0"/>
                <a:ea typeface="Calibri" panose="020F0502020204030204" pitchFamily="34" charset="0"/>
                <a:cs typeface="Arial" panose="020B0604020202020204" pitchFamily="34" charset="0"/>
              </a:rPr>
              <a:t>write_data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 program for writing the numbers from 5 to 100 by adding 5</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Implicit None</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Integer::I</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Open(12,file=”</a:t>
            </a:r>
            <a:r>
              <a:rPr lang="en-US" sz="2000" dirty="0" err="1">
                <a:effectLst/>
                <a:latin typeface="Calibri" panose="020F0502020204030204" pitchFamily="34" charset="0"/>
                <a:ea typeface="Calibri" panose="020F0502020204030204" pitchFamily="34" charset="0"/>
                <a:cs typeface="Arial" panose="020B0604020202020204" pitchFamily="34" charset="0"/>
              </a:rPr>
              <a:t>my_output</a:t>
            </a:r>
            <a:r>
              <a:rPr lang="en-US" sz="2000" dirty="0">
                <a:effectLst/>
                <a:latin typeface="Calibri" panose="020F050202020403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Do I=5,100,5</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Write(12,*)1</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End do </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Print*,”finished”</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End Program </a:t>
            </a:r>
            <a:r>
              <a:rPr lang="en-US" sz="2000" dirty="0" err="1">
                <a:effectLst/>
                <a:latin typeface="Calibri" panose="020F0502020204030204" pitchFamily="34" charset="0"/>
                <a:ea typeface="Calibri" panose="020F0502020204030204" pitchFamily="34" charset="0"/>
                <a:cs typeface="Arial" panose="020B0604020202020204" pitchFamily="34" charset="0"/>
              </a:rPr>
              <a:t>write_data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482146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7">
            <a:extLst>
              <a:ext uri="{FF2B5EF4-FFF2-40B4-BE49-F238E27FC236}">
                <a16:creationId xmlns="" xmlns:a16="http://schemas.microsoft.com/office/drawing/2014/main" id="{88197795-4A96-438B-B492-151B5B9AC7E2}"/>
              </a:ext>
            </a:extLst>
          </p:cNvPr>
          <p:cNvSpPr txBox="1"/>
          <p:nvPr/>
        </p:nvSpPr>
        <p:spPr>
          <a:xfrm>
            <a:off x="115077" y="928706"/>
            <a:ext cx="6966857" cy="2094412"/>
          </a:xfrm>
          <a:prstGeom prst="rect">
            <a:avLst/>
          </a:prstGeom>
          <a:solidFill>
            <a:srgbClr val="9ED561"/>
          </a:solidFill>
          <a:ln/>
          <a:effectLst>
            <a:softEdge rad="63500"/>
          </a:effectLst>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7000"/>
              </a:lnSpc>
              <a:spcBef>
                <a:spcPts val="0"/>
              </a:spcBef>
              <a:spcAft>
                <a:spcPts val="800"/>
              </a:spcAft>
            </a:pPr>
            <a:r>
              <a:rPr lang="en-US" sz="240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The following three statements are equivalent:</a:t>
            </a:r>
          </a:p>
          <a:p>
            <a:pPr marL="0" marR="0">
              <a:lnSpc>
                <a:spcPct val="107000"/>
              </a:lnSpc>
              <a:spcBef>
                <a:spcPts val="0"/>
              </a:spcBef>
              <a:spcAft>
                <a:spcPts val="800"/>
              </a:spcAft>
            </a:pPr>
            <a:r>
              <a:rPr lang="en-US" sz="240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Write(unit=*,FMT=*) x, y, z</a:t>
            </a:r>
          </a:p>
          <a:p>
            <a:pPr marL="0" marR="0">
              <a:lnSpc>
                <a:spcPct val="107000"/>
              </a:lnSpc>
              <a:spcBef>
                <a:spcPts val="0"/>
              </a:spcBef>
              <a:spcAft>
                <a:spcPts val="800"/>
              </a:spcAft>
            </a:pPr>
            <a:r>
              <a:rPr lang="en-US" sz="240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Write (*,*) x, y, z</a:t>
            </a:r>
          </a:p>
          <a:p>
            <a:pPr marL="0" marR="0">
              <a:lnSpc>
                <a:spcPct val="107000"/>
              </a:lnSpc>
              <a:spcBef>
                <a:spcPts val="0"/>
              </a:spcBef>
              <a:spcAft>
                <a:spcPts val="800"/>
              </a:spcAft>
            </a:pPr>
            <a:r>
              <a:rPr lang="en-US" sz="240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Print*, x, y, z</a:t>
            </a:r>
          </a:p>
        </p:txBody>
      </p:sp>
    </p:spTree>
    <p:extLst>
      <p:ext uri="{BB962C8B-B14F-4D97-AF65-F5344CB8AC3E}">
        <p14:creationId xmlns:p14="http://schemas.microsoft.com/office/powerpoint/2010/main" val="3504698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8">
            <a:extLst>
              <a:ext uri="{FF2B5EF4-FFF2-40B4-BE49-F238E27FC236}">
                <a16:creationId xmlns="" xmlns:a16="http://schemas.microsoft.com/office/drawing/2014/main" id="{5332976A-BE76-483D-A5DE-293AEE1BA091}"/>
              </a:ext>
            </a:extLst>
          </p:cNvPr>
          <p:cNvSpPr txBox="1"/>
          <p:nvPr/>
        </p:nvSpPr>
        <p:spPr>
          <a:xfrm>
            <a:off x="74644" y="577954"/>
            <a:ext cx="9918441" cy="5029745"/>
          </a:xfrm>
          <a:prstGeom prst="rect">
            <a:avLst/>
          </a:prstGeom>
          <a:solidFill>
            <a:schemeClr val="lt1"/>
          </a:solidFill>
          <a:ln w="6350">
            <a:solidFill>
              <a:schemeClr val="bg1"/>
            </a:solid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Example: write program to read three numbers from the file </a:t>
            </a:r>
            <a:r>
              <a:rPr lang="en-US" sz="2400" dirty="0" err="1">
                <a:effectLst/>
                <a:latin typeface="Calibri" panose="020F0502020204030204" pitchFamily="34" charset="0"/>
                <a:ea typeface="Calibri" panose="020F0502020204030204" pitchFamily="34" charset="0"/>
                <a:cs typeface="Arial" panose="020B0604020202020204" pitchFamily="34" charset="0"/>
              </a:rPr>
              <a:t>my_data_txt</a:t>
            </a:r>
            <a:r>
              <a:rPr lang="en-US" sz="2400" dirty="0">
                <a:effectLst/>
                <a:latin typeface="Calibri" panose="020F050202020403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Solution:</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Program </a:t>
            </a:r>
            <a:r>
              <a:rPr lang="en-US" sz="2400" dirty="0" err="1">
                <a:effectLst/>
                <a:latin typeface="Calibri" panose="020F0502020204030204" pitchFamily="34" charset="0"/>
                <a:ea typeface="Calibri" panose="020F0502020204030204" pitchFamily="34" charset="0"/>
                <a:cs typeface="Arial" panose="020B0604020202020204" pitchFamily="34" charset="0"/>
              </a:rPr>
              <a:t>read_data</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read data from a file called </a:t>
            </a:r>
            <a:r>
              <a:rPr lang="en-US" sz="2400" dirty="0" err="1">
                <a:effectLst/>
                <a:latin typeface="Calibri" panose="020F0502020204030204" pitchFamily="34" charset="0"/>
                <a:ea typeface="Calibri" panose="020F0502020204030204" pitchFamily="34" charset="0"/>
                <a:cs typeface="Arial" panose="020B0604020202020204" pitchFamily="34" charset="0"/>
              </a:rPr>
              <a:t>my_data_txt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Implicit None</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Real::x, y, z</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Open (10,file=”</a:t>
            </a:r>
            <a:r>
              <a:rPr lang="en-US" sz="2400" dirty="0" err="1">
                <a:effectLst/>
                <a:latin typeface="Calibri" panose="020F0502020204030204" pitchFamily="34" charset="0"/>
                <a:ea typeface="Calibri" panose="020F0502020204030204" pitchFamily="34" charset="0"/>
                <a:cs typeface="Arial" panose="020B0604020202020204" pitchFamily="34" charset="0"/>
              </a:rPr>
              <a:t>my_data_txt</a:t>
            </a:r>
            <a:r>
              <a:rPr lang="en-US" sz="2400" dirty="0">
                <a:effectLst/>
                <a:latin typeface="Calibri" panose="020F050202020403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Read (10,*) x, y, z</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Print*,x, y, z</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End program </a:t>
            </a:r>
            <a:r>
              <a:rPr lang="en-US" sz="2400" dirty="0" err="1">
                <a:effectLst/>
                <a:latin typeface="Calibri" panose="020F0502020204030204" pitchFamily="34" charset="0"/>
                <a:ea typeface="Calibri" panose="020F0502020204030204" pitchFamily="34" charset="0"/>
                <a:cs typeface="Arial" panose="020B0604020202020204" pitchFamily="34" charset="0"/>
              </a:rPr>
              <a:t>read_data</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3" name="Text Box 29">
            <a:extLst>
              <a:ext uri="{FF2B5EF4-FFF2-40B4-BE49-F238E27FC236}">
                <a16:creationId xmlns="" xmlns:a16="http://schemas.microsoft.com/office/drawing/2014/main" id="{429EF303-CBDA-4F68-AA33-F9F7510380CB}"/>
              </a:ext>
            </a:extLst>
          </p:cNvPr>
          <p:cNvSpPr txBox="1"/>
          <p:nvPr/>
        </p:nvSpPr>
        <p:spPr>
          <a:xfrm>
            <a:off x="6859402" y="4090308"/>
            <a:ext cx="4393318" cy="1517391"/>
          </a:xfrm>
          <a:prstGeom prst="rect">
            <a:avLst/>
          </a:prstGeom>
          <a:solidFill>
            <a:schemeClr val="accent5">
              <a:lumMod val="60000"/>
              <a:lumOff val="40000"/>
            </a:schemeClr>
          </a:solidFill>
          <a:ln/>
          <a:effectLst>
            <a:softEdge rad="63500"/>
          </a:effectLst>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7000"/>
              </a:lnSpc>
              <a:spcBef>
                <a:spcPts val="0"/>
              </a:spcBef>
              <a:spcAft>
                <a:spcPts val="800"/>
              </a:spcAft>
            </a:pPr>
            <a:r>
              <a:rPr lang="en-US" sz="2400" dirty="0">
                <a:solidFill>
                  <a:srgbClr val="FF0000"/>
                </a:solidFill>
                <a:effectLst/>
                <a:ea typeface="Calibri" panose="020F0502020204030204" pitchFamily="34" charset="0"/>
                <a:cs typeface="Arial" panose="020B0604020202020204" pitchFamily="34" charset="0"/>
              </a:rPr>
              <a:t>The new material here are lines:</a:t>
            </a:r>
          </a:p>
          <a:p>
            <a:pPr marL="0" marR="0">
              <a:lnSpc>
                <a:spcPct val="107000"/>
              </a:lnSpc>
              <a:spcBef>
                <a:spcPts val="0"/>
              </a:spcBef>
              <a:spcAft>
                <a:spcPts val="800"/>
              </a:spcAft>
            </a:pPr>
            <a:r>
              <a:rPr lang="en-US" sz="2400" dirty="0">
                <a:solidFill>
                  <a:srgbClr val="FF0000"/>
                </a:solidFill>
                <a:effectLst/>
                <a:ea typeface="Calibri" panose="020F0502020204030204" pitchFamily="34" charset="0"/>
                <a:cs typeface="Arial" panose="020B0604020202020204" pitchFamily="34" charset="0"/>
              </a:rPr>
              <a:t>Open (10,file=”</a:t>
            </a:r>
            <a:r>
              <a:rPr lang="en-US" sz="2400" dirty="0" err="1">
                <a:solidFill>
                  <a:srgbClr val="FF0000"/>
                </a:solidFill>
                <a:effectLst/>
                <a:ea typeface="Calibri" panose="020F0502020204030204" pitchFamily="34" charset="0"/>
                <a:cs typeface="Arial" panose="020B0604020202020204" pitchFamily="34" charset="0"/>
              </a:rPr>
              <a:t>my_data_txt</a:t>
            </a:r>
            <a:r>
              <a:rPr lang="en-US" sz="2400" dirty="0">
                <a:solidFill>
                  <a:srgbClr val="FF0000"/>
                </a:solidFill>
                <a:effectLst/>
                <a:ea typeface="Calibri" panose="020F0502020204030204" pitchFamily="34" charset="0"/>
                <a:cs typeface="Arial" panose="020B0604020202020204" pitchFamily="34" charset="0"/>
              </a:rPr>
              <a:t>”)</a:t>
            </a:r>
          </a:p>
          <a:p>
            <a:pPr marL="0" marR="0">
              <a:lnSpc>
                <a:spcPct val="107000"/>
              </a:lnSpc>
              <a:spcBef>
                <a:spcPts val="0"/>
              </a:spcBef>
              <a:spcAft>
                <a:spcPts val="800"/>
              </a:spcAft>
            </a:pPr>
            <a:r>
              <a:rPr lang="en-US" sz="2400" dirty="0">
                <a:solidFill>
                  <a:srgbClr val="FF0000"/>
                </a:solidFill>
                <a:effectLst/>
                <a:ea typeface="Calibri" panose="020F0502020204030204" pitchFamily="34" charset="0"/>
                <a:cs typeface="Arial" panose="020B0604020202020204" pitchFamily="34" charset="0"/>
              </a:rPr>
              <a:t>Read (10,*) x, y, z</a:t>
            </a:r>
          </a:p>
          <a:p>
            <a:pPr marL="0" marR="0">
              <a:lnSpc>
                <a:spcPct val="107000"/>
              </a:lnSpc>
              <a:spcBef>
                <a:spcPts val="0"/>
              </a:spcBef>
              <a:spcAft>
                <a:spcPts val="800"/>
              </a:spcAft>
            </a:pPr>
            <a:r>
              <a:rPr lang="en-US" sz="2400" dirty="0">
                <a:effectLst/>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1464755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0">
            <a:extLst>
              <a:ext uri="{FF2B5EF4-FFF2-40B4-BE49-F238E27FC236}">
                <a16:creationId xmlns="" xmlns:a16="http://schemas.microsoft.com/office/drawing/2014/main" id="{6FDF9FF3-9901-4A5E-9AD8-3CB660B9A775}"/>
              </a:ext>
            </a:extLst>
          </p:cNvPr>
          <p:cNvSpPr txBox="1"/>
          <p:nvPr/>
        </p:nvSpPr>
        <p:spPr>
          <a:xfrm>
            <a:off x="0" y="699252"/>
            <a:ext cx="12192000" cy="5729540"/>
          </a:xfrm>
          <a:prstGeom prst="rect">
            <a:avLst/>
          </a:prstGeom>
          <a:solidFill>
            <a:schemeClr val="lt1"/>
          </a:solidFill>
          <a:ln w="6350">
            <a:solidFill>
              <a:schemeClr val="bg1"/>
            </a:solid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gn="just" rtl="1">
              <a:lnSpc>
                <a:spcPct val="107000"/>
              </a:lnSpc>
              <a:spcBef>
                <a:spcPts val="0"/>
              </a:spcBef>
              <a:spcAft>
                <a:spcPts val="800"/>
              </a:spcAft>
            </a:pPr>
            <a:r>
              <a:rPr lang="ar-IQ" sz="2400" dirty="0">
                <a:effectLst/>
                <a:latin typeface="Simplified Arabic" panose="02020603050405020304" pitchFamily="18" charset="-78"/>
                <a:ea typeface="Calibri" panose="020F0502020204030204" pitchFamily="34" charset="0"/>
                <a:cs typeface="Simplified Arabic" panose="02020603050405020304" pitchFamily="18" charset="-78"/>
              </a:rPr>
              <a:t>ملاحظات عامة: هناك نوعان من الملفات حسب موقع تخزينها وهي الملفات الواقعة على ذاكرة التخزين الثانوية (</a:t>
            </a:r>
            <a:r>
              <a:rPr lang="en-US" sz="2400" dirty="0">
                <a:effectLst/>
                <a:latin typeface="Simplified Arabic" panose="02020603050405020304" pitchFamily="18" charset="-78"/>
                <a:ea typeface="Calibri" panose="020F0502020204030204" pitchFamily="34" charset="0"/>
                <a:cs typeface="Simplified Arabic" panose="02020603050405020304" pitchFamily="18" charset="-78"/>
              </a:rPr>
              <a:t>Desk</a:t>
            </a:r>
            <a:r>
              <a:rPr lang="ar-IQ" sz="2400" dirty="0">
                <a:effectLst/>
                <a:latin typeface="Simplified Arabic" panose="02020603050405020304" pitchFamily="18" charset="-78"/>
                <a:ea typeface="Calibri" panose="020F0502020204030204" pitchFamily="34" charset="0"/>
                <a:cs typeface="Simplified Arabic" panose="02020603050405020304" pitchFamily="18" charset="-78"/>
              </a:rPr>
              <a:t>) والملفات المخزونة وسط الذاكرة الرئيسية (</a:t>
            </a:r>
            <a:r>
              <a:rPr lang="en-US" sz="2400" dirty="0">
                <a:effectLst/>
                <a:latin typeface="Simplified Arabic" panose="02020603050405020304" pitchFamily="18" charset="-78"/>
                <a:ea typeface="Calibri" panose="020F0502020204030204" pitchFamily="34" charset="0"/>
                <a:cs typeface="Simplified Arabic" panose="02020603050405020304" pitchFamily="18" charset="-78"/>
              </a:rPr>
              <a:t>Main memory</a:t>
            </a:r>
            <a:r>
              <a:rPr lang="ar-IQ" sz="2400" dirty="0">
                <a:effectLst/>
                <a:latin typeface="Simplified Arabic" panose="02020603050405020304" pitchFamily="18" charset="-78"/>
                <a:ea typeface="Calibri" panose="020F0502020204030204" pitchFamily="34" charset="0"/>
                <a:cs typeface="Simplified Arabic" panose="02020603050405020304" pitchFamily="18" charset="-78"/>
              </a:rPr>
              <a:t>) النوع الأول من الملفات تسمى الملفات الخارجية (</a:t>
            </a:r>
            <a:r>
              <a:rPr lang="en-US" sz="2400" dirty="0">
                <a:effectLst/>
                <a:latin typeface="Simplified Arabic" panose="02020603050405020304" pitchFamily="18" charset="-78"/>
                <a:ea typeface="Calibri" panose="020F0502020204030204" pitchFamily="34" charset="0"/>
                <a:cs typeface="Simplified Arabic" panose="02020603050405020304" pitchFamily="18" charset="-78"/>
              </a:rPr>
              <a:t>External files</a:t>
            </a:r>
            <a:r>
              <a:rPr lang="ar-IQ" sz="2400" dirty="0">
                <a:effectLst/>
                <a:latin typeface="Simplified Arabic" panose="02020603050405020304" pitchFamily="18" charset="-78"/>
                <a:ea typeface="Calibri" panose="020F0502020204030204" pitchFamily="34" charset="0"/>
                <a:cs typeface="Simplified Arabic" panose="02020603050405020304" pitchFamily="18" charset="-78"/>
              </a:rPr>
              <a:t>) والنوع الثاني يسمى الملفات الداخلية (</a:t>
            </a:r>
            <a:r>
              <a:rPr lang="en-US" sz="2400" dirty="0">
                <a:effectLst/>
                <a:latin typeface="Simplified Arabic" panose="02020603050405020304" pitchFamily="18" charset="-78"/>
                <a:ea typeface="Calibri" panose="020F0502020204030204" pitchFamily="34" charset="0"/>
                <a:cs typeface="Simplified Arabic" panose="02020603050405020304" pitchFamily="18" charset="-78"/>
              </a:rPr>
              <a:t>Internal files</a:t>
            </a:r>
            <a:r>
              <a:rPr lang="ar-IQ" sz="2400" dirty="0">
                <a:effectLst/>
                <a:latin typeface="Simplified Arabic" panose="02020603050405020304" pitchFamily="18" charset="-78"/>
                <a:ea typeface="Calibri" panose="020F0502020204030204" pitchFamily="34" charset="0"/>
                <a:cs typeface="Simplified Arabic" panose="02020603050405020304" pitchFamily="18" charset="-78"/>
              </a:rPr>
              <a:t>).</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0" marR="0" algn="just" rtl="1">
              <a:lnSpc>
                <a:spcPct val="107000"/>
              </a:lnSpc>
              <a:spcBef>
                <a:spcPts val="0"/>
              </a:spcBef>
              <a:spcAft>
                <a:spcPts val="800"/>
              </a:spcAft>
            </a:pPr>
            <a:r>
              <a:rPr lang="ar-IQ" sz="2400" dirty="0">
                <a:effectLst/>
                <a:latin typeface="Simplified Arabic" panose="02020603050405020304" pitchFamily="18" charset="-78"/>
                <a:ea typeface="Calibri" panose="020F0502020204030204" pitchFamily="34" charset="0"/>
                <a:cs typeface="Simplified Arabic" panose="02020603050405020304" pitchFamily="18" charset="-78"/>
              </a:rPr>
              <a:t>قبل ان يتم التعامل مع ملف ما, لابد من ربط هذا الملف مع رقم يسمى وحدة (</a:t>
            </a:r>
            <a:r>
              <a:rPr lang="en-US" sz="2400" dirty="0">
                <a:effectLst/>
                <a:latin typeface="Simplified Arabic" panose="02020603050405020304" pitchFamily="18" charset="-78"/>
                <a:ea typeface="Calibri" panose="020F0502020204030204" pitchFamily="34" charset="0"/>
                <a:cs typeface="Simplified Arabic" panose="02020603050405020304" pitchFamily="18" charset="-78"/>
              </a:rPr>
              <a:t>Unit</a:t>
            </a:r>
            <a:r>
              <a:rPr lang="ar-IQ" sz="2400" dirty="0">
                <a:effectLst/>
                <a:latin typeface="Simplified Arabic" panose="02020603050405020304" pitchFamily="18" charset="-78"/>
                <a:ea typeface="Calibri" panose="020F0502020204030204" pitchFamily="34" charset="0"/>
                <a:cs typeface="Simplified Arabic" panose="02020603050405020304" pitchFamily="18" charset="-78"/>
              </a:rPr>
              <a:t>) الادخال او الإخراج. عند عملية الطباعة او القراءة من ملف مرتبط برقم وحدة, يتم تحديد هذا الرقم في جملة الادخال او الإخراج (</a:t>
            </a:r>
            <a:r>
              <a:rPr lang="en-US" sz="2400" dirty="0">
                <a:effectLst/>
                <a:latin typeface="Simplified Arabic" panose="02020603050405020304" pitchFamily="18" charset="-78"/>
                <a:ea typeface="Calibri" panose="020F0502020204030204" pitchFamily="34" charset="0"/>
                <a:cs typeface="Simplified Arabic" panose="02020603050405020304" pitchFamily="18" charset="-78"/>
              </a:rPr>
              <a:t>Read, Write</a:t>
            </a:r>
            <a:r>
              <a:rPr lang="ar-IQ" sz="2400" dirty="0">
                <a:effectLst/>
                <a:latin typeface="Simplified Arabic" panose="02020603050405020304" pitchFamily="18" charset="-78"/>
                <a:ea typeface="Calibri" panose="020F0502020204030204" pitchFamily="34" charset="0"/>
                <a:cs typeface="Simplified Arabic" panose="02020603050405020304" pitchFamily="18" charset="-78"/>
              </a:rPr>
              <a:t>) ورقم الوحدة يجب ان يكون رقم صحيح موجب.</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0" marR="0" algn="just" rtl="1">
              <a:lnSpc>
                <a:spcPct val="107000"/>
              </a:lnSpc>
              <a:spcBef>
                <a:spcPts val="0"/>
              </a:spcBef>
              <a:spcAft>
                <a:spcPts val="800"/>
              </a:spcAft>
            </a:pPr>
            <a:r>
              <a:rPr lang="ar-IQ" sz="2400" dirty="0">
                <a:effectLst/>
                <a:latin typeface="Simplified Arabic" panose="02020603050405020304" pitchFamily="18" charset="-78"/>
                <a:ea typeface="Calibri" panose="020F0502020204030204" pitchFamily="34" charset="0"/>
                <a:cs typeface="Simplified Arabic" panose="02020603050405020304" pitchFamily="18" charset="-78"/>
              </a:rPr>
              <a:t>اما الملفات الداخلية الموجودة داخل الذاكرة الرئيسية فان رمز الوحدة يكون متغيرا حرفيا. وكنا نستخدم في جمل الادخال والإخراج المستعملة في الأمثلة السابقة الرمز (*) بدل رقم الوحدة وهذا الرمز (*) يعني اننا نترك للحاسب اختيار وحدة تلقائيا.</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0" marR="0" algn="just" rtl="1">
              <a:lnSpc>
                <a:spcPct val="107000"/>
              </a:lnSpc>
              <a:spcBef>
                <a:spcPts val="0"/>
              </a:spcBef>
              <a:spcAft>
                <a:spcPts val="800"/>
              </a:spcAft>
            </a:pPr>
            <a:r>
              <a:rPr lang="ar-IQ" sz="2400" dirty="0">
                <a:effectLst/>
                <a:latin typeface="Simplified Arabic" panose="02020603050405020304" pitchFamily="18" charset="-78"/>
                <a:ea typeface="Calibri" panose="020F0502020204030204" pitchFamily="34" charset="0"/>
                <a:cs typeface="Simplified Arabic" panose="02020603050405020304" pitchFamily="18" charset="-78"/>
              </a:rPr>
              <a:t>يجب ربط اسم الملف برقم وحدة قبل استعماله. وتتم عملية ربط الملف بهذه الوحدة اما عن طريق استخدام جملة (</a:t>
            </a:r>
            <a:r>
              <a:rPr lang="en-US" sz="2400" dirty="0">
                <a:effectLst/>
                <a:latin typeface="Simplified Arabic" panose="02020603050405020304" pitchFamily="18" charset="-78"/>
                <a:ea typeface="Calibri" panose="020F0502020204030204" pitchFamily="34" charset="0"/>
                <a:cs typeface="Simplified Arabic" panose="02020603050405020304" pitchFamily="18" charset="-78"/>
              </a:rPr>
              <a:t>Open</a:t>
            </a:r>
            <a:r>
              <a:rPr lang="ar-IQ" sz="2400" dirty="0">
                <a:effectLst/>
                <a:latin typeface="Simplified Arabic" panose="02020603050405020304" pitchFamily="18" charset="-78"/>
                <a:ea typeface="Calibri" panose="020F0502020204030204" pitchFamily="34" charset="0"/>
                <a:cs typeface="Simplified Arabic" panose="02020603050405020304" pitchFamily="18" charset="-78"/>
              </a:rPr>
              <a:t>) او عن طريق نظام التشغيل وتسمى الوحدات المعرفة من قبل نظام التشغيل  الوحدات السابقة الذكر (التعريف).</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0" marR="0" algn="just" rtl="1">
              <a:lnSpc>
                <a:spcPct val="107000"/>
              </a:lnSpc>
              <a:spcBef>
                <a:spcPts val="0"/>
              </a:spcBef>
              <a:spcAft>
                <a:spcPts val="800"/>
              </a:spcAft>
            </a:pPr>
            <a:r>
              <a:rPr lang="en-US" sz="2400" dirty="0">
                <a:effectLst/>
                <a:latin typeface="Simplified Arabic" panose="02020603050405020304" pitchFamily="18" charset="-78"/>
                <a:ea typeface="Calibri" panose="020F0502020204030204" pitchFamily="34" charset="0"/>
                <a:cs typeface="Simplified Arabic" panose="02020603050405020304" pitchFamily="18" charset="-78"/>
              </a:rPr>
              <a:t> </a:t>
            </a:r>
          </a:p>
        </p:txBody>
      </p:sp>
    </p:spTree>
    <p:extLst>
      <p:ext uri="{BB962C8B-B14F-4D97-AF65-F5344CB8AC3E}">
        <p14:creationId xmlns:p14="http://schemas.microsoft.com/office/powerpoint/2010/main" val="3837991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029934D3-9348-497F-BE10-2FBB28FBF5F5}"/>
              </a:ext>
            </a:extLst>
          </p:cNvPr>
          <p:cNvSpPr txBox="1"/>
          <p:nvPr/>
        </p:nvSpPr>
        <p:spPr>
          <a:xfrm>
            <a:off x="3492760" y="4417739"/>
            <a:ext cx="4516016" cy="1200329"/>
          </a:xfrm>
          <a:prstGeom prst="rect">
            <a:avLst/>
          </a:prstGeom>
          <a:noFill/>
        </p:spPr>
        <p:txBody>
          <a:bodyPr wrap="square" rtlCol="0">
            <a:spAutoFit/>
          </a:bodyPr>
          <a:lstStyle/>
          <a:p>
            <a:pPr algn="ctr"/>
            <a:r>
              <a:rPr lang="ar-IQ" sz="7200" b="1" dirty="0">
                <a:solidFill>
                  <a:srgbClr val="0070C0"/>
                </a:solidFill>
                <a:effectLst>
                  <a:outerShdw blurRad="38100" dist="38100" dir="2700000" algn="tl">
                    <a:srgbClr val="000000">
                      <a:alpha val="43137"/>
                    </a:srgbClr>
                  </a:outerShdw>
                </a:effectLst>
                <a:cs typeface="DecoType Naskh" panose="02010400000000000000" pitchFamily="2" charset="-78"/>
              </a:rPr>
              <a:t>شكرا لأصغائكم</a:t>
            </a:r>
            <a:endParaRPr lang="en-US" sz="7200" b="1" dirty="0">
              <a:solidFill>
                <a:srgbClr val="0070C0"/>
              </a:solidFill>
              <a:effectLst>
                <a:outerShdw blurRad="38100" dist="38100" dir="2700000" algn="tl">
                  <a:srgbClr val="000000">
                    <a:alpha val="43137"/>
                  </a:srgbClr>
                </a:outerShdw>
              </a:effectLst>
              <a:cs typeface="DecoType Naskh" panose="02010400000000000000" pitchFamily="2" charset="-78"/>
            </a:endParaRPr>
          </a:p>
        </p:txBody>
      </p:sp>
    </p:spTree>
    <p:extLst>
      <p:ext uri="{BB962C8B-B14F-4D97-AF65-F5344CB8AC3E}">
        <p14:creationId xmlns:p14="http://schemas.microsoft.com/office/powerpoint/2010/main" val="3584222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4E4DAAC0-0C7B-4960-AE9A-720CE216B362}"/>
              </a:ext>
            </a:extLst>
          </p:cNvPr>
          <p:cNvSpPr txBox="1"/>
          <p:nvPr/>
        </p:nvSpPr>
        <p:spPr>
          <a:xfrm>
            <a:off x="5805669" y="594414"/>
            <a:ext cx="6386331" cy="487506"/>
          </a:xfrm>
          <a:prstGeom prst="rect">
            <a:avLst/>
          </a:prstGeom>
          <a:noFill/>
        </p:spPr>
        <p:txBody>
          <a:bodyPr wrap="square">
            <a:spAutoFit/>
          </a:bodyPr>
          <a:lstStyle/>
          <a:p>
            <a:pPr marR="0" lvl="0" algn="r" rtl="1">
              <a:lnSpc>
                <a:spcPct val="107000"/>
              </a:lnSpc>
              <a:spcBef>
                <a:spcPts val="0"/>
              </a:spcBef>
              <a:spcAft>
                <a:spcPts val="800"/>
              </a:spcAft>
            </a:pPr>
            <a:r>
              <a:rPr lang="ar-IQ" sz="2400" u="sng"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2- تركيبة الدوران او الجمل التكرارية </a:t>
            </a:r>
            <a:r>
              <a:rPr lang="en-US" sz="2400" u="sng"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Do loop construct</a:t>
            </a:r>
            <a:endParaRPr lang="en-US" sz="2400"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5" name="TextBox 4">
            <a:extLst>
              <a:ext uri="{FF2B5EF4-FFF2-40B4-BE49-F238E27FC236}">
                <a16:creationId xmlns="" xmlns:a16="http://schemas.microsoft.com/office/drawing/2014/main" id="{E4EECDAA-E5AF-404E-960E-876FBB5A2683}"/>
              </a:ext>
            </a:extLst>
          </p:cNvPr>
          <p:cNvSpPr txBox="1"/>
          <p:nvPr/>
        </p:nvSpPr>
        <p:spPr>
          <a:xfrm>
            <a:off x="138896" y="1081920"/>
            <a:ext cx="12053104" cy="421654"/>
          </a:xfrm>
          <a:prstGeom prst="rect">
            <a:avLst/>
          </a:prstGeom>
          <a:noFill/>
        </p:spPr>
        <p:txBody>
          <a:bodyPr wrap="square">
            <a:spAutoFit/>
          </a:bodyPr>
          <a:lstStyle/>
          <a:p>
            <a:pPr marL="228600" marR="0" algn="r" rtl="1">
              <a:lnSpc>
                <a:spcPct val="107000"/>
              </a:lnSpc>
              <a:spcBef>
                <a:spcPts val="0"/>
              </a:spcBef>
              <a:spcAft>
                <a:spcPts val="800"/>
              </a:spcAft>
            </a:pPr>
            <a:r>
              <a:rPr lang="ar-IQ" sz="2000" dirty="0">
                <a:solidFill>
                  <a:schemeClr val="accent3"/>
                </a:solidFill>
                <a:effectLst/>
                <a:latin typeface="Simplified Arabic" panose="02020603050405020304" pitchFamily="18" charset="-78"/>
                <a:ea typeface="Calibri" panose="020F0502020204030204" pitchFamily="34" charset="0"/>
                <a:cs typeface="Simplified Arabic" panose="02020603050405020304" pitchFamily="18" charset="-78"/>
              </a:rPr>
              <a:t>ايعاز (</a:t>
            </a:r>
            <a:r>
              <a:rPr lang="en-US" sz="2000" dirty="0">
                <a:solidFill>
                  <a:schemeClr val="accent3"/>
                </a:solidFill>
                <a:effectLst/>
                <a:latin typeface="Simplified Arabic" panose="02020603050405020304" pitchFamily="18" charset="-78"/>
                <a:ea typeface="Calibri" panose="020F0502020204030204" pitchFamily="34" charset="0"/>
                <a:cs typeface="Simplified Arabic" panose="02020603050405020304" pitchFamily="18" charset="-78"/>
              </a:rPr>
              <a:t>Do</a:t>
            </a:r>
            <a:r>
              <a:rPr lang="ar-IQ" sz="2000" dirty="0">
                <a:solidFill>
                  <a:schemeClr val="accent3"/>
                </a:solidFill>
                <a:effectLst/>
                <a:latin typeface="Simplified Arabic" panose="02020603050405020304" pitchFamily="18" charset="-78"/>
                <a:ea typeface="Calibri" panose="020F0502020204030204" pitchFamily="34" charset="0"/>
                <a:cs typeface="Simplified Arabic" panose="02020603050405020304" pitchFamily="18" charset="-78"/>
              </a:rPr>
              <a:t>) واحد من اهم الايعازات في لغة الفورتران, حيث تسمح تركيبة (</a:t>
            </a:r>
            <a:r>
              <a:rPr lang="en-US" sz="2000" dirty="0">
                <a:solidFill>
                  <a:schemeClr val="accent3"/>
                </a:solidFill>
                <a:effectLst/>
                <a:latin typeface="Simplified Arabic" panose="02020603050405020304" pitchFamily="18" charset="-78"/>
                <a:ea typeface="Calibri" panose="020F0502020204030204" pitchFamily="34" charset="0"/>
                <a:cs typeface="Simplified Arabic" panose="02020603050405020304" pitchFamily="18" charset="-78"/>
              </a:rPr>
              <a:t>Do</a:t>
            </a:r>
            <a:r>
              <a:rPr lang="ar-IQ" sz="2000" dirty="0">
                <a:solidFill>
                  <a:schemeClr val="accent3"/>
                </a:solidFill>
                <a:effectLst/>
                <a:latin typeface="Simplified Arabic" panose="02020603050405020304" pitchFamily="18" charset="-78"/>
                <a:ea typeface="Calibri" panose="020F0502020204030204" pitchFamily="34" charset="0"/>
                <a:cs typeface="Simplified Arabic" panose="02020603050405020304" pitchFamily="18" charset="-78"/>
              </a:rPr>
              <a:t>) بتكرار أي جملة او مجموعة جمل عددا معينا من المرات.</a:t>
            </a:r>
            <a:endParaRPr lang="en-US" sz="2000" dirty="0">
              <a:solidFill>
                <a:schemeClr val="accent3"/>
              </a:solidFill>
              <a:effectLst/>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7" name="TextBox 6">
            <a:extLst>
              <a:ext uri="{FF2B5EF4-FFF2-40B4-BE49-F238E27FC236}">
                <a16:creationId xmlns="" xmlns:a16="http://schemas.microsoft.com/office/drawing/2014/main" id="{62B49FDA-AE08-41BC-9901-2A878A453B53}"/>
              </a:ext>
            </a:extLst>
          </p:cNvPr>
          <p:cNvSpPr txBox="1"/>
          <p:nvPr/>
        </p:nvSpPr>
        <p:spPr>
          <a:xfrm>
            <a:off x="6045844" y="1569426"/>
            <a:ext cx="6146156" cy="421654"/>
          </a:xfrm>
          <a:prstGeom prst="rect">
            <a:avLst/>
          </a:prstGeom>
          <a:noFill/>
        </p:spPr>
        <p:txBody>
          <a:bodyPr wrap="square">
            <a:spAutoFit/>
          </a:bodyPr>
          <a:lstStyle/>
          <a:p>
            <a:pPr marL="228600" marR="0" algn="r" rtl="1">
              <a:lnSpc>
                <a:spcPct val="107000"/>
              </a:lnSpc>
              <a:spcBef>
                <a:spcPts val="0"/>
              </a:spcBef>
              <a:spcAft>
                <a:spcPts val="800"/>
              </a:spcAft>
            </a:pPr>
            <a:r>
              <a:rPr lang="ar-IQ" sz="2000" dirty="0">
                <a:effectLst/>
                <a:latin typeface="Simplified Arabic" panose="02020603050405020304" pitchFamily="18" charset="-78"/>
                <a:ea typeface="Calibri" panose="020F0502020204030204" pitchFamily="34" charset="0"/>
                <a:cs typeface="Simplified Arabic" panose="02020603050405020304" pitchFamily="18" charset="-78"/>
              </a:rPr>
              <a:t>الشكل العام لتركيبة </a:t>
            </a: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Do</a:t>
            </a:r>
            <a:r>
              <a:rPr lang="ar-IQ" sz="2000" dirty="0">
                <a:effectLst/>
                <a:latin typeface="Simplified Arabic" panose="02020603050405020304" pitchFamily="18" charset="-78"/>
                <a:ea typeface="Calibri" panose="020F0502020204030204" pitchFamily="34" charset="0"/>
                <a:cs typeface="Simplified Arabic" panose="02020603050405020304" pitchFamily="18" charset="-78"/>
              </a:rPr>
              <a:t> هو:</a:t>
            </a:r>
            <a:endParaRPr lang="en-US" sz="20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9" name="TextBox 8">
            <a:extLst>
              <a:ext uri="{FF2B5EF4-FFF2-40B4-BE49-F238E27FC236}">
                <a16:creationId xmlns="" xmlns:a16="http://schemas.microsoft.com/office/drawing/2014/main" id="{394EF686-293B-4491-8E50-BA6AE4D3A9BB}"/>
              </a:ext>
            </a:extLst>
          </p:cNvPr>
          <p:cNvSpPr txBox="1"/>
          <p:nvPr/>
        </p:nvSpPr>
        <p:spPr>
          <a:xfrm>
            <a:off x="0" y="1991080"/>
            <a:ext cx="2689184" cy="1173463"/>
          </a:xfrm>
          <a:prstGeom prst="rect">
            <a:avLst/>
          </a:prstGeom>
          <a:noFill/>
        </p:spPr>
        <p:txBody>
          <a:bodyPr wrap="square">
            <a:spAutoFit/>
          </a:bodyPr>
          <a:lstStyle/>
          <a:p>
            <a:pPr marL="228600" marR="0" algn="l" rtl="1">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Do loop control</a:t>
            </a:r>
          </a:p>
          <a:p>
            <a:pPr marL="228600" marR="0" algn="l" rtl="1">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Block of statements</a:t>
            </a:r>
          </a:p>
          <a:p>
            <a:pPr marL="228600" marR="0" algn="l" rtl="1">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End do </a:t>
            </a:r>
          </a:p>
        </p:txBody>
      </p:sp>
      <p:sp>
        <p:nvSpPr>
          <p:cNvPr id="11" name="TextBox 10">
            <a:extLst>
              <a:ext uri="{FF2B5EF4-FFF2-40B4-BE49-F238E27FC236}">
                <a16:creationId xmlns="" xmlns:a16="http://schemas.microsoft.com/office/drawing/2014/main" id="{82D87CE3-BB12-409D-84FC-B4526EE03569}"/>
              </a:ext>
            </a:extLst>
          </p:cNvPr>
          <p:cNvSpPr txBox="1"/>
          <p:nvPr/>
        </p:nvSpPr>
        <p:spPr>
          <a:xfrm>
            <a:off x="0" y="3429000"/>
            <a:ext cx="4953965" cy="1963294"/>
          </a:xfrm>
          <a:prstGeom prst="rect">
            <a:avLst/>
          </a:prstGeom>
          <a:solidFill>
            <a:srgbClr val="9ED561"/>
          </a:solidFill>
          <a:effectLst>
            <a:softEdge rad="63500"/>
          </a:effectLst>
        </p:spPr>
        <p:txBody>
          <a:bodyPr wrap="square">
            <a:spAutoFit/>
          </a:bodyPr>
          <a:lstStyle/>
          <a:p>
            <a:pPr marL="228600" marR="0" algn="l" rtl="1">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Do counter = start, end , increment </a:t>
            </a:r>
          </a:p>
          <a:p>
            <a:pPr marL="228600" marR="0" algn="l" rtl="1">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a:t>
            </a:r>
          </a:p>
          <a:p>
            <a:pPr marL="228600" marR="0" algn="l" rtl="1">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a:t>
            </a:r>
          </a:p>
          <a:p>
            <a:pPr marL="228600" marR="0" algn="l" rtl="1">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End do </a:t>
            </a:r>
          </a:p>
        </p:txBody>
      </p:sp>
      <p:sp>
        <p:nvSpPr>
          <p:cNvPr id="13" name="TextBox 12">
            <a:extLst>
              <a:ext uri="{FF2B5EF4-FFF2-40B4-BE49-F238E27FC236}">
                <a16:creationId xmlns="" xmlns:a16="http://schemas.microsoft.com/office/drawing/2014/main" id="{F2E4D798-4A60-4252-97F1-1872DCAB8275}"/>
              </a:ext>
            </a:extLst>
          </p:cNvPr>
          <p:cNvSpPr txBox="1"/>
          <p:nvPr/>
        </p:nvSpPr>
        <p:spPr>
          <a:xfrm>
            <a:off x="6332318" y="3344297"/>
            <a:ext cx="5635905" cy="2132700"/>
          </a:xfrm>
          <a:prstGeom prst="rect">
            <a:avLst/>
          </a:prstGeom>
          <a:noFill/>
        </p:spPr>
        <p:txBody>
          <a:bodyPr wrap="square">
            <a:spAutoFit/>
          </a:bodyPr>
          <a:lstStyle/>
          <a:p>
            <a:pPr marL="2514600" lvl="5" rtl="1">
              <a:lnSpc>
                <a:spcPct val="107000"/>
              </a:lnSpc>
              <a:spcAft>
                <a:spcPts val="800"/>
              </a:spcAft>
            </a:pPr>
            <a:r>
              <a:rPr lang="ar-IQ" sz="2000" dirty="0">
                <a:effectLst/>
                <a:latin typeface="Calibri" panose="020F0502020204030204" pitchFamily="34" charset="0"/>
                <a:ea typeface="Calibri" panose="020F0502020204030204" pitchFamily="34" charset="0"/>
                <a:cs typeface="Arial" panose="020B0604020202020204" pitchFamily="34" charset="0"/>
              </a:rPr>
              <a:t> </a:t>
            </a:r>
            <a:r>
              <a:rPr lang="en-US" sz="2000" dirty="0">
                <a:effectLst/>
                <a:latin typeface="Calibri" panose="020F0502020204030204" pitchFamily="34" charset="0"/>
                <a:ea typeface="Calibri" panose="020F0502020204030204" pitchFamily="34" charset="0"/>
                <a:cs typeface="Arial" panose="020B0604020202020204" pitchFamily="34" charset="0"/>
              </a:rPr>
              <a:t>     Where:</a:t>
            </a:r>
            <a:r>
              <a:rPr lang="ar-IQ" sz="2000" dirty="0">
                <a:effectLst/>
                <a:latin typeface="Calibri" panose="020F0502020204030204" pitchFamily="34"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228600">
              <a:lnSpc>
                <a:spcPct val="107000"/>
              </a:lnSpc>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  Counter: </a:t>
            </a:r>
            <a:r>
              <a:rPr lang="ar-IQ" sz="2000" dirty="0">
                <a:effectLst/>
                <a:latin typeface="Calibri" panose="020F0502020204030204" pitchFamily="34" charset="0"/>
                <a:ea typeface="Calibri" panose="020F0502020204030204" pitchFamily="34" charset="0"/>
                <a:cs typeface="Arial" panose="020B0604020202020204" pitchFamily="34" charset="0"/>
              </a:rPr>
              <a:t>العداد </a:t>
            </a:r>
            <a:r>
              <a:rPr lang="en-US" sz="2000" dirty="0">
                <a:effectLst/>
                <a:latin typeface="Calibri" panose="020F050202020403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      Start: </a:t>
            </a:r>
            <a:r>
              <a:rPr lang="ar-IQ" sz="2000" dirty="0">
                <a:effectLst/>
                <a:latin typeface="Calibri" panose="020F0502020204030204" pitchFamily="34" charset="0"/>
                <a:ea typeface="Calibri" panose="020F0502020204030204" pitchFamily="34" charset="0"/>
                <a:cs typeface="Arial" panose="020B0604020202020204" pitchFamily="34" charset="0"/>
              </a:rPr>
              <a:t>القيمة الابتدائية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      End : </a:t>
            </a:r>
            <a:r>
              <a:rPr lang="ar-IQ" sz="2000" dirty="0">
                <a:effectLst/>
                <a:latin typeface="Calibri" panose="020F0502020204030204" pitchFamily="34" charset="0"/>
                <a:ea typeface="Calibri" panose="020F0502020204030204" pitchFamily="34" charset="0"/>
                <a:cs typeface="Arial" panose="020B0604020202020204" pitchFamily="34" charset="0"/>
              </a:rPr>
              <a:t>القيمة النهائية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      Increment: </a:t>
            </a:r>
            <a:r>
              <a:rPr lang="ar-IQ" sz="2000" dirty="0">
                <a:effectLst/>
                <a:latin typeface="Calibri" panose="020F0502020204030204" pitchFamily="34" charset="0"/>
                <a:ea typeface="Calibri" panose="020F0502020204030204" pitchFamily="34" charset="0"/>
                <a:cs typeface="Arial" panose="020B0604020202020204" pitchFamily="34" charset="0"/>
              </a:rPr>
              <a:t>الزيادة او النقصان او الفترة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26528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 xmlns:a16="http://schemas.microsoft.com/office/drawing/2014/main" id="{BB818BA8-CD2E-4C27-AF95-1DC8AFF48B7F}"/>
              </a:ext>
            </a:extLst>
          </p:cNvPr>
          <p:cNvSpPr txBox="1"/>
          <p:nvPr/>
        </p:nvSpPr>
        <p:spPr>
          <a:xfrm>
            <a:off x="6096000" y="652286"/>
            <a:ext cx="6094070" cy="467629"/>
          </a:xfrm>
          <a:prstGeom prst="rect">
            <a:avLst/>
          </a:prstGeom>
          <a:noFill/>
        </p:spPr>
        <p:txBody>
          <a:bodyPr wrap="square">
            <a:spAutoFit/>
          </a:bodyPr>
          <a:lstStyle/>
          <a:p>
            <a:pPr marL="0" marR="0" algn="r" rtl="1">
              <a:lnSpc>
                <a:spcPct val="107000"/>
              </a:lnSpc>
              <a:spcBef>
                <a:spcPts val="0"/>
              </a:spcBef>
              <a:spcAft>
                <a:spcPts val="800"/>
              </a:spcAft>
            </a:pPr>
            <a:r>
              <a:rPr lang="ar-IQ" sz="2400" dirty="0">
                <a:solidFill>
                  <a:srgbClr val="0033CC"/>
                </a:solidFill>
                <a:effectLst/>
                <a:latin typeface="Calibri" panose="020F0502020204030204" pitchFamily="34" charset="0"/>
                <a:ea typeface="Calibri" panose="020F0502020204030204" pitchFamily="34" charset="0"/>
                <a:cs typeface="Arial" panose="020B0604020202020204" pitchFamily="34" charset="0"/>
              </a:rPr>
              <a:t>اما صيغة </a:t>
            </a:r>
            <a:r>
              <a:rPr lang="en-US" sz="2400" dirty="0">
                <a:solidFill>
                  <a:srgbClr val="0033CC"/>
                </a:solidFill>
                <a:effectLst/>
                <a:latin typeface="Calibri" panose="020F0502020204030204" pitchFamily="34" charset="0"/>
                <a:ea typeface="Calibri" panose="020F0502020204030204" pitchFamily="34" charset="0"/>
                <a:cs typeface="Arial" panose="020B0604020202020204" pitchFamily="34" charset="0"/>
              </a:rPr>
              <a:t>Do </a:t>
            </a:r>
            <a:r>
              <a:rPr lang="ar-IQ" sz="2400" dirty="0">
                <a:solidFill>
                  <a:srgbClr val="0033CC"/>
                </a:solidFill>
                <a:effectLst/>
                <a:latin typeface="Calibri" panose="020F0502020204030204" pitchFamily="34" charset="0"/>
                <a:ea typeface="Calibri" panose="020F0502020204030204" pitchFamily="34" charset="0"/>
                <a:cs typeface="Arial" panose="020B0604020202020204" pitchFamily="34" charset="0"/>
              </a:rPr>
              <a:t> المتداخلة فهي :</a:t>
            </a:r>
            <a:endParaRPr lang="en-US" sz="2400" dirty="0">
              <a:solidFill>
                <a:srgbClr val="0033CC"/>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12" name="Text Box 5">
            <a:extLst>
              <a:ext uri="{FF2B5EF4-FFF2-40B4-BE49-F238E27FC236}">
                <a16:creationId xmlns="" xmlns:a16="http://schemas.microsoft.com/office/drawing/2014/main" id="{C2C68A7C-1570-4D9C-89BF-87CDD1AE90C7}"/>
              </a:ext>
            </a:extLst>
          </p:cNvPr>
          <p:cNvSpPr txBox="1"/>
          <p:nvPr/>
        </p:nvSpPr>
        <p:spPr>
          <a:xfrm>
            <a:off x="312541" y="1036585"/>
            <a:ext cx="4158060" cy="3859723"/>
          </a:xfrm>
          <a:prstGeom prst="rect">
            <a:avLst/>
          </a:prstGeom>
          <a:solidFill>
            <a:srgbClr val="9ED561"/>
          </a:solidFill>
          <a:ln w="6350">
            <a:solidFill>
              <a:prstClr val="black"/>
            </a:solidFill>
          </a:ln>
          <a:effectLst>
            <a:softEdge rad="63500"/>
          </a:effectLst>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7000"/>
              </a:lnSpc>
              <a:spcBef>
                <a:spcPts val="0"/>
              </a:spcBef>
              <a:spcAft>
                <a:spcPts val="800"/>
              </a:spcAft>
            </a:pPr>
            <a:r>
              <a:rPr lang="en-US" sz="2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Do! start of outer loop</a:t>
            </a:r>
          </a:p>
          <a:p>
            <a:pPr marL="0" marR="0">
              <a:lnSpc>
                <a:spcPct val="107000"/>
              </a:lnSpc>
              <a:spcBef>
                <a:spcPts val="0"/>
              </a:spcBef>
              <a:spcAft>
                <a:spcPts val="800"/>
              </a:spcAft>
            </a:pPr>
            <a:r>
              <a:rPr lang="en-US" sz="2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Do! Start of inner loop</a:t>
            </a:r>
          </a:p>
          <a:p>
            <a:pPr marL="0" marR="0">
              <a:lnSpc>
                <a:spcPct val="107000"/>
              </a:lnSpc>
              <a:spcBef>
                <a:spcPts val="0"/>
              </a:spcBef>
              <a:spcAft>
                <a:spcPts val="800"/>
              </a:spcAft>
            </a:pPr>
            <a:r>
              <a:rPr lang="en-US" sz="2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800"/>
              </a:spcAft>
            </a:pPr>
            <a:r>
              <a:rPr lang="en-US" sz="2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800"/>
              </a:spcAft>
            </a:pPr>
            <a:r>
              <a:rPr lang="en-US" sz="2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800"/>
              </a:spcAft>
            </a:pPr>
            <a:r>
              <a:rPr lang="en-US" sz="2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800"/>
              </a:spcAft>
            </a:pPr>
            <a:r>
              <a:rPr lang="en-US" sz="2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End Do! end of inner loop</a:t>
            </a:r>
          </a:p>
          <a:p>
            <a:pPr marL="0" marR="0">
              <a:lnSpc>
                <a:spcPct val="107000"/>
              </a:lnSpc>
              <a:spcBef>
                <a:spcPts val="0"/>
              </a:spcBef>
              <a:spcAft>
                <a:spcPts val="800"/>
              </a:spcAft>
            </a:pPr>
            <a:r>
              <a:rPr lang="en-US" sz="2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End Do! end of outer loop</a:t>
            </a:r>
          </a:p>
        </p:txBody>
      </p:sp>
      <p:cxnSp>
        <p:nvCxnSpPr>
          <p:cNvPr id="13" name="Straight Arrow Connector 12">
            <a:extLst>
              <a:ext uri="{FF2B5EF4-FFF2-40B4-BE49-F238E27FC236}">
                <a16:creationId xmlns="" xmlns:a16="http://schemas.microsoft.com/office/drawing/2014/main" id="{8351A483-24F2-4220-A607-FA8538CDB404}"/>
              </a:ext>
            </a:extLst>
          </p:cNvPr>
          <p:cNvCxnSpPr>
            <a:cxnSpLocks/>
          </p:cNvCxnSpPr>
          <p:nvPr/>
        </p:nvCxnSpPr>
        <p:spPr>
          <a:xfrm>
            <a:off x="3100231" y="4307085"/>
            <a:ext cx="1099016"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4" name="Straight Arrow Connector 13">
            <a:extLst>
              <a:ext uri="{FF2B5EF4-FFF2-40B4-BE49-F238E27FC236}">
                <a16:creationId xmlns="" xmlns:a16="http://schemas.microsoft.com/office/drawing/2014/main" id="{17AC1AEE-FB8A-4498-B51E-1FB06FF90EF7}"/>
              </a:ext>
            </a:extLst>
          </p:cNvPr>
          <p:cNvCxnSpPr>
            <a:cxnSpLocks/>
          </p:cNvCxnSpPr>
          <p:nvPr/>
        </p:nvCxnSpPr>
        <p:spPr>
          <a:xfrm flipV="1">
            <a:off x="4199247" y="1296896"/>
            <a:ext cx="0" cy="301019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a:extLst>
              <a:ext uri="{FF2B5EF4-FFF2-40B4-BE49-F238E27FC236}">
                <a16:creationId xmlns="" xmlns:a16="http://schemas.microsoft.com/office/drawing/2014/main" id="{DDD2C6C3-3811-4D18-AB4A-207171B9F1DC}"/>
              </a:ext>
            </a:extLst>
          </p:cNvPr>
          <p:cNvCxnSpPr>
            <a:cxnSpLocks/>
          </p:cNvCxnSpPr>
          <p:nvPr/>
        </p:nvCxnSpPr>
        <p:spPr>
          <a:xfrm flipH="1">
            <a:off x="2825911" y="1296896"/>
            <a:ext cx="1373336"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6" name="Straight Arrow Connector 15">
            <a:extLst>
              <a:ext uri="{FF2B5EF4-FFF2-40B4-BE49-F238E27FC236}">
                <a16:creationId xmlns="" xmlns:a16="http://schemas.microsoft.com/office/drawing/2014/main" id="{E26D53C7-F792-4B94-95E6-5109870CC207}"/>
              </a:ext>
            </a:extLst>
          </p:cNvPr>
          <p:cNvCxnSpPr>
            <a:cxnSpLocks/>
          </p:cNvCxnSpPr>
          <p:nvPr/>
        </p:nvCxnSpPr>
        <p:spPr>
          <a:xfrm>
            <a:off x="3176431" y="3863388"/>
            <a:ext cx="778783"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a:extLst>
              <a:ext uri="{FF2B5EF4-FFF2-40B4-BE49-F238E27FC236}">
                <a16:creationId xmlns="" xmlns:a16="http://schemas.microsoft.com/office/drawing/2014/main" id="{A42001E1-05D7-45C6-9D5D-8DCC60F68BAD}"/>
              </a:ext>
            </a:extLst>
          </p:cNvPr>
          <p:cNvCxnSpPr>
            <a:cxnSpLocks/>
          </p:cNvCxnSpPr>
          <p:nvPr/>
        </p:nvCxnSpPr>
        <p:spPr>
          <a:xfrm flipV="1">
            <a:off x="3955214" y="1630705"/>
            <a:ext cx="0" cy="223268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8" name="Straight Arrow Connector 17">
            <a:extLst>
              <a:ext uri="{FF2B5EF4-FFF2-40B4-BE49-F238E27FC236}">
                <a16:creationId xmlns="" xmlns:a16="http://schemas.microsoft.com/office/drawing/2014/main" id="{F229AE42-7195-4EBC-9346-E69C9E2FC2EA}"/>
              </a:ext>
            </a:extLst>
          </p:cNvPr>
          <p:cNvCxnSpPr>
            <a:cxnSpLocks/>
          </p:cNvCxnSpPr>
          <p:nvPr/>
        </p:nvCxnSpPr>
        <p:spPr>
          <a:xfrm flipH="1">
            <a:off x="2825911" y="1630705"/>
            <a:ext cx="1055621"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14648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DFD1787B-0791-45DA-B9AE-5FA19234781C}"/>
              </a:ext>
            </a:extLst>
          </p:cNvPr>
          <p:cNvSpPr txBox="1"/>
          <p:nvPr/>
        </p:nvSpPr>
        <p:spPr>
          <a:xfrm>
            <a:off x="6094446" y="545575"/>
            <a:ext cx="6097554" cy="487506"/>
          </a:xfrm>
          <a:prstGeom prst="rect">
            <a:avLst/>
          </a:prstGeom>
          <a:noFill/>
        </p:spPr>
        <p:txBody>
          <a:bodyPr wrap="square">
            <a:spAutoFit/>
          </a:bodyPr>
          <a:lstStyle/>
          <a:p>
            <a:pPr marL="0" marR="0" algn="r" rtl="1">
              <a:lnSpc>
                <a:spcPct val="107000"/>
              </a:lnSpc>
              <a:spcBef>
                <a:spcPts val="0"/>
              </a:spcBef>
              <a:spcAft>
                <a:spcPts val="800"/>
              </a:spcAft>
            </a:pPr>
            <a:r>
              <a:rPr lang="ar-IQ" sz="2400" u="sng"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تركيبة </a:t>
            </a:r>
            <a:r>
              <a:rPr lang="en-US" sz="2400" u="sng"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DO</a:t>
            </a:r>
            <a:r>
              <a:rPr lang="ar-IQ" sz="2400" u="sng"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 و </a:t>
            </a:r>
            <a:r>
              <a:rPr lang="en-US" sz="2400" u="sng"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If</a:t>
            </a:r>
            <a:r>
              <a:rPr lang="ar-IQ" sz="2400" u="sng"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 الشرطية </a:t>
            </a:r>
            <a:endParaRPr lang="en-US" sz="2400"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4" name="Text Box 13">
            <a:extLst>
              <a:ext uri="{FF2B5EF4-FFF2-40B4-BE49-F238E27FC236}">
                <a16:creationId xmlns="" xmlns:a16="http://schemas.microsoft.com/office/drawing/2014/main" id="{8BDAAA46-FF71-4D01-ACBC-911F3EE25298}"/>
              </a:ext>
            </a:extLst>
          </p:cNvPr>
          <p:cNvSpPr txBox="1"/>
          <p:nvPr/>
        </p:nvSpPr>
        <p:spPr>
          <a:xfrm>
            <a:off x="176036" y="772263"/>
            <a:ext cx="3537547" cy="2969312"/>
          </a:xfrm>
          <a:prstGeom prst="rect">
            <a:avLst/>
          </a:prstGeom>
          <a:solidFill>
            <a:srgbClr val="9ED561"/>
          </a:solidFill>
          <a:ln w="6350">
            <a:solidFill>
              <a:prstClr val="black"/>
            </a:solidFill>
          </a:ln>
          <a:effectLst>
            <a:softEdge rad="63500"/>
          </a:effectLst>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Do counter=start, end, increment</a:t>
            </a:r>
          </a:p>
          <a:p>
            <a:pPr marL="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If (logical expression) then </a:t>
            </a:r>
          </a:p>
          <a:p>
            <a:pPr marL="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Block of statements</a:t>
            </a:r>
          </a:p>
          <a:p>
            <a:pPr marL="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End if </a:t>
            </a:r>
          </a:p>
          <a:p>
            <a:pPr marL="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End do</a:t>
            </a:r>
          </a:p>
        </p:txBody>
      </p:sp>
    </p:spTree>
    <p:extLst>
      <p:ext uri="{BB962C8B-B14F-4D97-AF65-F5344CB8AC3E}">
        <p14:creationId xmlns:p14="http://schemas.microsoft.com/office/powerpoint/2010/main" val="4186953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4">
            <a:extLst>
              <a:ext uri="{FF2B5EF4-FFF2-40B4-BE49-F238E27FC236}">
                <a16:creationId xmlns="" xmlns:a16="http://schemas.microsoft.com/office/drawing/2014/main" id="{DA56EDB7-E837-4BDF-B002-930B0D34F9C0}"/>
              </a:ext>
            </a:extLst>
          </p:cNvPr>
          <p:cNvSpPr txBox="1"/>
          <p:nvPr/>
        </p:nvSpPr>
        <p:spPr>
          <a:xfrm>
            <a:off x="5197151" y="567378"/>
            <a:ext cx="6928135" cy="1018825"/>
          </a:xfrm>
          <a:prstGeom prst="rect">
            <a:avLst/>
          </a:prstGeom>
          <a:solidFill>
            <a:schemeClr val="lt1"/>
          </a:solidFill>
          <a:ln w="6350">
            <a:solidFill>
              <a:schemeClr val="bg1"/>
            </a:solid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gn="r" rtl="1">
              <a:lnSpc>
                <a:spcPct val="107000"/>
              </a:lnSpc>
              <a:spcBef>
                <a:spcPts val="0"/>
              </a:spcBef>
              <a:spcAft>
                <a:spcPts val="800"/>
              </a:spcAft>
            </a:pPr>
            <a:r>
              <a:rPr lang="ar-IQ" sz="2400" u="sng"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تركيبة</a:t>
            </a:r>
            <a:r>
              <a:rPr lang="en-US" sz="2400" u="sng"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Do </a:t>
            </a:r>
            <a:r>
              <a:rPr lang="ar-IQ" sz="2400" u="sng"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 و </a:t>
            </a:r>
            <a:r>
              <a:rPr lang="en-US" sz="2400" u="sng"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Exit</a:t>
            </a:r>
            <a:r>
              <a:rPr lang="ar-IQ" sz="2400" u="sng"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 الشرطية </a:t>
            </a:r>
            <a:endParaRPr lang="en-US" sz="2400"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endParaRPr>
          </a:p>
          <a:p>
            <a:pPr marL="0" marR="0" algn="r" rtl="1">
              <a:lnSpc>
                <a:spcPct val="107000"/>
              </a:lnSpc>
              <a:spcBef>
                <a:spcPts val="0"/>
              </a:spcBef>
              <a:spcAft>
                <a:spcPts val="800"/>
              </a:spcAft>
            </a:pPr>
            <a:r>
              <a:rPr lang="ar-IQ" sz="2400" dirty="0">
                <a:effectLst/>
                <a:latin typeface="Simplified Arabic" panose="02020603050405020304" pitchFamily="18" charset="-78"/>
                <a:ea typeface="Calibri" panose="020F0502020204030204" pitchFamily="34" charset="0"/>
                <a:cs typeface="Simplified Arabic" panose="02020603050405020304" pitchFamily="18" charset="-78"/>
              </a:rPr>
              <a:t>هنالك صيغتان لهذه التركيبة وهي :</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0" marR="0" algn="r" rtl="1">
              <a:lnSpc>
                <a:spcPct val="107000"/>
              </a:lnSpc>
              <a:spcBef>
                <a:spcPts val="0"/>
              </a:spcBef>
              <a:spcAft>
                <a:spcPts val="800"/>
              </a:spcAft>
            </a:pPr>
            <a:r>
              <a:rPr lang="ar-IQ" sz="2400" dirty="0">
                <a:effectLst/>
                <a:latin typeface="Simplified Arabic" panose="02020603050405020304" pitchFamily="18" charset="-78"/>
                <a:ea typeface="Calibri" panose="020F0502020204030204" pitchFamily="34" charset="0"/>
                <a:cs typeface="Simplified Arabic" panose="02020603050405020304" pitchFamily="18" charset="-78"/>
              </a:rPr>
              <a:t> </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5" name="Text Box 15">
            <a:extLst>
              <a:ext uri="{FF2B5EF4-FFF2-40B4-BE49-F238E27FC236}">
                <a16:creationId xmlns="" xmlns:a16="http://schemas.microsoft.com/office/drawing/2014/main" id="{F433984A-3FC0-4F95-A651-913686419742}"/>
              </a:ext>
            </a:extLst>
          </p:cNvPr>
          <p:cNvSpPr txBox="1"/>
          <p:nvPr/>
        </p:nvSpPr>
        <p:spPr>
          <a:xfrm>
            <a:off x="66714" y="1487338"/>
            <a:ext cx="4354597" cy="4540240"/>
          </a:xfrm>
          <a:prstGeom prst="rect">
            <a:avLst/>
          </a:prstGeom>
          <a:solidFill>
            <a:srgbClr val="9ED561"/>
          </a:solidFill>
          <a:ln w="6350">
            <a:solidFill>
              <a:prstClr val="black"/>
            </a:solidFill>
          </a:ln>
          <a:effectLst>
            <a:softEdge rad="63500"/>
          </a:effectLst>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7000"/>
              </a:lnSpc>
              <a:spcBef>
                <a:spcPts val="0"/>
              </a:spcBef>
              <a:spcAft>
                <a:spcPts val="800"/>
              </a:spcAft>
            </a:pPr>
            <a:r>
              <a:rPr lang="en-US" sz="24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Do </a:t>
            </a:r>
          </a:p>
          <a:p>
            <a:pPr marL="0" marR="0">
              <a:lnSpc>
                <a:spcPct val="107000"/>
              </a:lnSpc>
              <a:spcBef>
                <a:spcPts val="0"/>
              </a:spcBef>
              <a:spcAft>
                <a:spcPts val="800"/>
              </a:spcAft>
            </a:pPr>
            <a:r>
              <a:rPr lang="en-US" sz="24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If (logical expression) exit</a:t>
            </a:r>
          </a:p>
          <a:p>
            <a:pPr marL="0" marR="0">
              <a:lnSpc>
                <a:spcPct val="107000"/>
              </a:lnSpc>
              <a:spcBef>
                <a:spcPts val="0"/>
              </a:spcBef>
              <a:spcAft>
                <a:spcPts val="800"/>
              </a:spcAft>
            </a:pPr>
            <a:r>
              <a:rPr lang="en-US" sz="24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Block of statements</a:t>
            </a:r>
          </a:p>
          <a:p>
            <a:pPr marL="0" marR="0">
              <a:lnSpc>
                <a:spcPct val="107000"/>
              </a:lnSpc>
              <a:spcBef>
                <a:spcPts val="0"/>
              </a:spcBef>
              <a:spcAft>
                <a:spcPts val="800"/>
              </a:spcAft>
            </a:pPr>
            <a:r>
              <a:rPr lang="en-US" sz="24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End do</a:t>
            </a:r>
          </a:p>
          <a:p>
            <a:pPr marL="0" marR="0">
              <a:lnSpc>
                <a:spcPct val="107000"/>
              </a:lnSpc>
              <a:spcBef>
                <a:spcPts val="0"/>
              </a:spcBef>
              <a:spcAft>
                <a:spcPts val="800"/>
              </a:spcAft>
            </a:pPr>
            <a:r>
              <a:rPr lang="en-US" sz="240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Or</a:t>
            </a:r>
            <a:r>
              <a:rPr lang="en-US" sz="24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800"/>
              </a:spcAft>
            </a:pPr>
            <a:r>
              <a:rPr lang="en-US" sz="24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Do </a:t>
            </a:r>
          </a:p>
          <a:p>
            <a:pPr marL="0" marR="0">
              <a:lnSpc>
                <a:spcPct val="107000"/>
              </a:lnSpc>
              <a:spcBef>
                <a:spcPts val="0"/>
              </a:spcBef>
              <a:spcAft>
                <a:spcPts val="800"/>
              </a:spcAft>
            </a:pPr>
            <a:r>
              <a:rPr lang="en-US" sz="24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Block of statements</a:t>
            </a:r>
          </a:p>
          <a:p>
            <a:pPr marL="0" marR="0">
              <a:lnSpc>
                <a:spcPct val="107000"/>
              </a:lnSpc>
              <a:spcBef>
                <a:spcPts val="0"/>
              </a:spcBef>
              <a:spcAft>
                <a:spcPts val="800"/>
              </a:spcAft>
            </a:pPr>
            <a:r>
              <a:rPr lang="en-US" sz="24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If (logical expression) exit</a:t>
            </a:r>
          </a:p>
          <a:p>
            <a:pPr marL="0" marR="0">
              <a:lnSpc>
                <a:spcPct val="107000"/>
              </a:lnSpc>
              <a:spcBef>
                <a:spcPts val="0"/>
              </a:spcBef>
              <a:spcAft>
                <a:spcPts val="800"/>
              </a:spcAft>
            </a:pPr>
            <a:r>
              <a:rPr lang="en-US" sz="24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End do</a:t>
            </a:r>
          </a:p>
          <a:p>
            <a:pPr marL="0" marR="0">
              <a:lnSpc>
                <a:spcPct val="107000"/>
              </a:lnSpc>
              <a:spcBef>
                <a:spcPts val="0"/>
              </a:spcBef>
              <a:spcAft>
                <a:spcPts val="800"/>
              </a:spcAft>
            </a:pPr>
            <a:r>
              <a:rPr lang="en-US" sz="24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800"/>
              </a:spcAft>
            </a:pPr>
            <a:r>
              <a:rPr lang="en-US" sz="24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 </a:t>
            </a:r>
          </a:p>
        </p:txBody>
      </p:sp>
      <p:sp>
        <p:nvSpPr>
          <p:cNvPr id="6" name="Text Box 17">
            <a:extLst>
              <a:ext uri="{FF2B5EF4-FFF2-40B4-BE49-F238E27FC236}">
                <a16:creationId xmlns="" xmlns:a16="http://schemas.microsoft.com/office/drawing/2014/main" id="{9F35D5E1-A9F4-426F-A02E-4D048E55C0E4}"/>
              </a:ext>
            </a:extLst>
          </p:cNvPr>
          <p:cNvSpPr txBox="1"/>
          <p:nvPr/>
        </p:nvSpPr>
        <p:spPr>
          <a:xfrm>
            <a:off x="4516016" y="3053735"/>
            <a:ext cx="7609270" cy="1098387"/>
          </a:xfrm>
          <a:prstGeom prst="rect">
            <a:avLst/>
          </a:prstGeom>
          <a:solidFill>
            <a:schemeClr val="lt1"/>
          </a:solidFill>
          <a:ln w="6350">
            <a:solidFill>
              <a:prstClr val="black"/>
            </a:solid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gn="r" rtl="1">
              <a:lnSpc>
                <a:spcPct val="107000"/>
              </a:lnSpc>
              <a:spcBef>
                <a:spcPts val="0"/>
              </a:spcBef>
              <a:spcAft>
                <a:spcPts val="800"/>
              </a:spcAft>
            </a:pPr>
            <a:r>
              <a:rPr lang="ar-IQ" sz="2000">
                <a:solidFill>
                  <a:srgbClr val="C00000"/>
                </a:solidFill>
                <a:effectLst/>
                <a:latin typeface="Simplified Arabic" panose="02020603050405020304" pitchFamily="18" charset="-78"/>
                <a:ea typeface="Calibri" panose="020F0502020204030204" pitchFamily="34" charset="0"/>
                <a:cs typeface="Simplified Arabic" panose="02020603050405020304" pitchFamily="18" charset="-78"/>
              </a:rPr>
              <a:t>لاحظ أولا خلو تركيبة الدوران من جملة تحديد عدد مرات الدوران في بدايته وهذا يعني ان عدد مرات الدوران مفتوح والجملة (</a:t>
            </a:r>
            <a:r>
              <a:rPr lang="en-US" sz="2000">
                <a:solidFill>
                  <a:srgbClr val="C00000"/>
                </a:solidFill>
                <a:effectLst/>
                <a:latin typeface="Simplified Arabic" panose="02020603050405020304" pitchFamily="18" charset="-78"/>
                <a:ea typeface="Calibri" panose="020F0502020204030204" pitchFamily="34" charset="0"/>
                <a:cs typeface="Simplified Arabic" panose="02020603050405020304" pitchFamily="18" charset="-78"/>
              </a:rPr>
              <a:t>If (logical expression) exit</a:t>
            </a:r>
            <a:r>
              <a:rPr lang="ar-SA" sz="2000">
                <a:solidFill>
                  <a:srgbClr val="C00000"/>
                </a:solidFill>
                <a:effectLst/>
                <a:latin typeface="Simplified Arabic" panose="02020603050405020304" pitchFamily="18" charset="-78"/>
                <a:ea typeface="Calibri" panose="020F0502020204030204" pitchFamily="34" charset="0"/>
                <a:cs typeface="Simplified Arabic" panose="02020603050405020304" pitchFamily="18" charset="-78"/>
              </a:rPr>
              <a:t>) يتم تنفيذ الجملة (</a:t>
            </a:r>
            <a:r>
              <a:rPr lang="en-US" sz="2000">
                <a:solidFill>
                  <a:srgbClr val="C00000"/>
                </a:solidFill>
                <a:effectLst/>
                <a:latin typeface="Simplified Arabic" panose="02020603050405020304" pitchFamily="18" charset="-78"/>
                <a:ea typeface="Calibri" panose="020F0502020204030204" pitchFamily="34" charset="0"/>
                <a:cs typeface="Simplified Arabic" panose="02020603050405020304" pitchFamily="18" charset="-78"/>
              </a:rPr>
              <a:t>exit</a:t>
            </a:r>
            <a:r>
              <a:rPr lang="ar-SA" sz="2000">
                <a:solidFill>
                  <a:srgbClr val="C00000"/>
                </a:solidFill>
                <a:effectLst/>
                <a:latin typeface="Simplified Arabic" panose="02020603050405020304" pitchFamily="18" charset="-78"/>
                <a:ea typeface="Calibri" panose="020F0502020204030204" pitchFamily="34" charset="0"/>
                <a:cs typeface="Simplified Arabic" panose="02020603050405020304" pitchFamily="18" charset="-78"/>
              </a:rPr>
              <a:t>) عند تحقيق الشرط (التعبير المنطقي) وبذلك ينتقل الى الجملة التي تليها وهي نهاية الجملة.</a:t>
            </a:r>
            <a:endParaRPr lang="en-US" sz="2000">
              <a:solidFill>
                <a:srgbClr val="C00000"/>
              </a:solidFill>
              <a:effectLst/>
              <a:latin typeface="Simplified Arabic" panose="02020603050405020304" pitchFamily="18" charset="-78"/>
              <a:ea typeface="Calibri" panose="020F0502020204030204" pitchFamily="34" charset="0"/>
              <a:cs typeface="Simplified Arabic" panose="02020603050405020304" pitchFamily="18" charset="-78"/>
            </a:endParaRPr>
          </a:p>
          <a:p>
            <a:pPr marL="0" marR="0" algn="r" rtl="1">
              <a:lnSpc>
                <a:spcPct val="107000"/>
              </a:lnSpc>
              <a:spcBef>
                <a:spcPts val="0"/>
              </a:spcBef>
              <a:spcAft>
                <a:spcPts val="800"/>
              </a:spcAft>
            </a:pPr>
            <a:r>
              <a:rPr lang="en-US" sz="2000">
                <a:solidFill>
                  <a:srgbClr val="C00000"/>
                </a:solidFill>
                <a:effectLst/>
                <a:latin typeface="Simplified Arabic" panose="02020603050405020304" pitchFamily="18" charset="-78"/>
                <a:ea typeface="Calibri" panose="020F0502020204030204" pitchFamily="34" charset="0"/>
                <a:cs typeface="Simplified Arabic" panose="02020603050405020304" pitchFamily="18" charset="-78"/>
              </a:rPr>
              <a:t> </a:t>
            </a:r>
          </a:p>
        </p:txBody>
      </p:sp>
    </p:spTree>
    <p:extLst>
      <p:ext uri="{BB962C8B-B14F-4D97-AF65-F5344CB8AC3E}">
        <p14:creationId xmlns:p14="http://schemas.microsoft.com/office/powerpoint/2010/main" val="2654768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8">
            <a:extLst>
              <a:ext uri="{FF2B5EF4-FFF2-40B4-BE49-F238E27FC236}">
                <a16:creationId xmlns="" xmlns:a16="http://schemas.microsoft.com/office/drawing/2014/main" id="{CE0246D2-7998-42EE-AD8E-20DA401613EC}"/>
              </a:ext>
            </a:extLst>
          </p:cNvPr>
          <p:cNvSpPr txBox="1"/>
          <p:nvPr/>
        </p:nvSpPr>
        <p:spPr>
          <a:xfrm>
            <a:off x="85531" y="672270"/>
            <a:ext cx="6875106" cy="3125289"/>
          </a:xfrm>
          <a:prstGeom prst="rect">
            <a:avLst/>
          </a:prstGeom>
          <a:solidFill>
            <a:schemeClr val="lt1"/>
          </a:solidFill>
          <a:ln w="6350">
            <a:solidFill>
              <a:schemeClr val="bg1"/>
            </a:solid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7000"/>
              </a:lnSpc>
              <a:spcBef>
                <a:spcPts val="0"/>
              </a:spcBef>
              <a:spcAft>
                <a:spcPts val="800"/>
              </a:spcAft>
            </a:pPr>
            <a:r>
              <a:rPr lang="en-US" sz="2400">
                <a:effectLst/>
                <a:latin typeface="Calibri" panose="020F0502020204030204" pitchFamily="34" charset="0"/>
                <a:ea typeface="Calibri" panose="020F0502020204030204" pitchFamily="34" charset="0"/>
                <a:cs typeface="Arial" panose="020B0604020202020204" pitchFamily="34" charset="0"/>
              </a:rPr>
              <a:t>Do ! “do forever”. exit required </a:t>
            </a:r>
          </a:p>
          <a:p>
            <a:pPr marL="0" marR="0">
              <a:lnSpc>
                <a:spcPct val="107000"/>
              </a:lnSpc>
              <a:spcBef>
                <a:spcPts val="0"/>
              </a:spcBef>
              <a:spcAft>
                <a:spcPts val="800"/>
              </a:spcAft>
            </a:pPr>
            <a:r>
              <a:rPr lang="en-US" sz="2400">
                <a:effectLst/>
                <a:latin typeface="Calibri" panose="020F0502020204030204" pitchFamily="34" charset="0"/>
                <a:ea typeface="Calibri" panose="020F0502020204030204" pitchFamily="34" charset="0"/>
                <a:cs typeface="Arial" panose="020B0604020202020204" pitchFamily="34" charset="0"/>
              </a:rPr>
              <a:t>Write (*,*)”enter a number”</a:t>
            </a:r>
          </a:p>
          <a:p>
            <a:pPr marL="0" marR="0">
              <a:lnSpc>
                <a:spcPct val="107000"/>
              </a:lnSpc>
              <a:spcBef>
                <a:spcPts val="0"/>
              </a:spcBef>
              <a:spcAft>
                <a:spcPts val="800"/>
              </a:spcAft>
            </a:pPr>
            <a:r>
              <a:rPr lang="en-US" sz="2400">
                <a:effectLst/>
                <a:latin typeface="Calibri" panose="020F0502020204030204" pitchFamily="34" charset="0"/>
                <a:ea typeface="Calibri" panose="020F0502020204030204" pitchFamily="34" charset="0"/>
                <a:cs typeface="Arial" panose="020B0604020202020204" pitchFamily="34" charset="0"/>
              </a:rPr>
              <a:t>Read (*,*) x</a:t>
            </a:r>
          </a:p>
          <a:p>
            <a:pPr marL="0" marR="0">
              <a:lnSpc>
                <a:spcPct val="107000"/>
              </a:lnSpc>
              <a:spcBef>
                <a:spcPts val="0"/>
              </a:spcBef>
              <a:spcAft>
                <a:spcPts val="800"/>
              </a:spcAft>
            </a:pPr>
            <a:r>
              <a:rPr lang="en-US" sz="2400">
                <a:effectLst/>
                <a:latin typeface="Calibri" panose="020F0502020204030204" pitchFamily="34" charset="0"/>
                <a:ea typeface="Calibri" panose="020F0502020204030204" pitchFamily="34" charset="0"/>
                <a:cs typeface="Arial" panose="020B0604020202020204" pitchFamily="34" charset="0"/>
              </a:rPr>
              <a:t>If (x.LT.0.0) exit</a:t>
            </a:r>
          </a:p>
          <a:p>
            <a:pPr marL="0" marR="0">
              <a:lnSpc>
                <a:spcPct val="107000"/>
              </a:lnSpc>
              <a:spcBef>
                <a:spcPts val="0"/>
              </a:spcBef>
              <a:spcAft>
                <a:spcPts val="800"/>
              </a:spcAft>
            </a:pPr>
            <a:r>
              <a:rPr lang="en-US" sz="2400">
                <a:effectLst/>
                <a:latin typeface="Calibri" panose="020F0502020204030204" pitchFamily="34" charset="0"/>
                <a:ea typeface="Calibri" panose="020F0502020204030204" pitchFamily="34" charset="0"/>
                <a:cs typeface="Arial" panose="020B0604020202020204" pitchFamily="34" charset="0"/>
              </a:rPr>
              <a:t>Write(*,*)”the square root of”,x,”is”,sqrt(x)</a:t>
            </a:r>
          </a:p>
          <a:p>
            <a:pPr marL="0" marR="0">
              <a:lnSpc>
                <a:spcPct val="107000"/>
              </a:lnSpc>
              <a:spcBef>
                <a:spcPts val="0"/>
              </a:spcBef>
              <a:spcAft>
                <a:spcPts val="800"/>
              </a:spcAft>
            </a:pPr>
            <a:r>
              <a:rPr lang="en-US" sz="2400">
                <a:effectLst/>
                <a:latin typeface="Calibri" panose="020F0502020204030204" pitchFamily="34" charset="0"/>
                <a:ea typeface="Calibri" panose="020F0502020204030204" pitchFamily="34" charset="0"/>
                <a:cs typeface="Arial" panose="020B0604020202020204" pitchFamily="34" charset="0"/>
              </a:rPr>
              <a:t>End do</a:t>
            </a:r>
          </a:p>
        </p:txBody>
      </p:sp>
    </p:spTree>
    <p:extLst>
      <p:ext uri="{BB962C8B-B14F-4D97-AF65-F5344CB8AC3E}">
        <p14:creationId xmlns:p14="http://schemas.microsoft.com/office/powerpoint/2010/main" val="811078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9">
            <a:extLst>
              <a:ext uri="{FF2B5EF4-FFF2-40B4-BE49-F238E27FC236}">
                <a16:creationId xmlns="" xmlns:a16="http://schemas.microsoft.com/office/drawing/2014/main" id="{A1815BDA-244E-40F6-975A-48DDD0ABB790}"/>
              </a:ext>
            </a:extLst>
          </p:cNvPr>
          <p:cNvSpPr txBox="1"/>
          <p:nvPr/>
        </p:nvSpPr>
        <p:spPr>
          <a:xfrm>
            <a:off x="3969009" y="541797"/>
            <a:ext cx="8092362" cy="1127760"/>
          </a:xfrm>
          <a:prstGeom prst="rect">
            <a:avLst/>
          </a:prstGeom>
          <a:solidFill>
            <a:schemeClr val="lt1"/>
          </a:solidFill>
          <a:ln w="6350">
            <a:solidFill>
              <a:schemeClr val="bg1"/>
            </a:solid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gn="r" rtl="1">
              <a:lnSpc>
                <a:spcPct val="107000"/>
              </a:lnSpc>
              <a:spcBef>
                <a:spcPts val="0"/>
              </a:spcBef>
              <a:spcAft>
                <a:spcPts val="800"/>
              </a:spcAft>
            </a:pPr>
            <a:r>
              <a:rPr lang="ar-IQ" sz="2400" u="sng"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تركيبة </a:t>
            </a:r>
            <a:r>
              <a:rPr lang="en-US" sz="2400" u="sng"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Do while </a:t>
            </a:r>
            <a:r>
              <a:rPr lang="ar-IQ" sz="2400" u="sng"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a:t>
            </a:r>
            <a:endParaRPr lang="en-US" sz="2400" u="sng"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endParaRPr>
          </a:p>
          <a:p>
            <a:pPr marL="0" marR="0" algn="r" rtl="1">
              <a:lnSpc>
                <a:spcPct val="107000"/>
              </a:lnSpc>
              <a:spcBef>
                <a:spcPts val="0"/>
              </a:spcBef>
              <a:spcAft>
                <a:spcPts val="800"/>
              </a:spcAft>
            </a:pPr>
            <a:r>
              <a:rPr lang="ar-IQ" sz="2400" dirty="0">
                <a:effectLst/>
                <a:latin typeface="Simplified Arabic" panose="02020603050405020304" pitchFamily="18" charset="-78"/>
                <a:ea typeface="Calibri" panose="020F0502020204030204" pitchFamily="34" charset="0"/>
                <a:cs typeface="Simplified Arabic" panose="02020603050405020304" pitchFamily="18" charset="-78"/>
              </a:rPr>
              <a:t>تستخدم هذه التركيبة اذا كنت لا تعرف عدد مرات التكرار حتى يتحقق شرط معين</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3" name="Text Box 20">
            <a:extLst>
              <a:ext uri="{FF2B5EF4-FFF2-40B4-BE49-F238E27FC236}">
                <a16:creationId xmlns="" xmlns:a16="http://schemas.microsoft.com/office/drawing/2014/main" id="{733C9D85-CE20-41AC-A179-17085794B0DA}"/>
              </a:ext>
            </a:extLst>
          </p:cNvPr>
          <p:cNvSpPr txBox="1"/>
          <p:nvPr/>
        </p:nvSpPr>
        <p:spPr>
          <a:xfrm>
            <a:off x="12830" y="1528198"/>
            <a:ext cx="3956179" cy="1429605"/>
          </a:xfrm>
          <a:prstGeom prst="rect">
            <a:avLst/>
          </a:prstGeom>
          <a:solidFill>
            <a:srgbClr val="9ED561"/>
          </a:solidFill>
          <a:ln w="6350">
            <a:solidFill>
              <a:prstClr val="black"/>
            </a:solidFill>
          </a:ln>
          <a:effectLst>
            <a:softEdge rad="63500"/>
          </a:effectLst>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7000"/>
              </a:lnSpc>
              <a:spcBef>
                <a:spcPts val="0"/>
              </a:spcBef>
              <a:spcAft>
                <a:spcPts val="800"/>
              </a:spcAft>
            </a:pPr>
            <a:r>
              <a:rPr lang="en-US" sz="240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Do while (logical expression)</a:t>
            </a:r>
          </a:p>
          <a:p>
            <a:pPr marL="0" marR="0">
              <a:lnSpc>
                <a:spcPct val="107000"/>
              </a:lnSpc>
              <a:spcBef>
                <a:spcPts val="0"/>
              </a:spcBef>
              <a:spcAft>
                <a:spcPts val="800"/>
              </a:spcAft>
            </a:pPr>
            <a:r>
              <a:rPr lang="en-US" sz="240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Block of statements</a:t>
            </a:r>
          </a:p>
          <a:p>
            <a:pPr marL="0" marR="0">
              <a:lnSpc>
                <a:spcPct val="107000"/>
              </a:lnSpc>
              <a:spcBef>
                <a:spcPts val="0"/>
              </a:spcBef>
              <a:spcAft>
                <a:spcPts val="800"/>
              </a:spcAft>
            </a:pPr>
            <a:r>
              <a:rPr lang="en-US" sz="240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End do</a:t>
            </a:r>
          </a:p>
        </p:txBody>
      </p:sp>
      <p:sp>
        <p:nvSpPr>
          <p:cNvPr id="4" name="Text Box 21">
            <a:extLst>
              <a:ext uri="{FF2B5EF4-FFF2-40B4-BE49-F238E27FC236}">
                <a16:creationId xmlns="" xmlns:a16="http://schemas.microsoft.com/office/drawing/2014/main" id="{6866FA35-1CCA-4F40-BCE0-7F12A0C3BA51}"/>
              </a:ext>
            </a:extLst>
          </p:cNvPr>
          <p:cNvSpPr txBox="1"/>
          <p:nvPr/>
        </p:nvSpPr>
        <p:spPr>
          <a:xfrm>
            <a:off x="0" y="3520361"/>
            <a:ext cx="2911151" cy="2479299"/>
          </a:xfrm>
          <a:prstGeom prst="rect">
            <a:avLst/>
          </a:prstGeom>
          <a:solidFill>
            <a:schemeClr val="lt1"/>
          </a:solidFill>
          <a:ln w="6350">
            <a:solidFill>
              <a:prstClr val="black"/>
            </a:solid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7000"/>
              </a:lnSpc>
              <a:spcBef>
                <a:spcPts val="0"/>
              </a:spcBef>
              <a:spcAft>
                <a:spcPts val="800"/>
              </a:spcAft>
            </a:pPr>
            <a:r>
              <a:rPr lang="en-US" sz="2400">
                <a:effectLst/>
                <a:latin typeface="Calibri" panose="020F0502020204030204" pitchFamily="34" charset="0"/>
                <a:ea typeface="Calibri" panose="020F0502020204030204" pitchFamily="34" charset="0"/>
                <a:cs typeface="Arial" panose="020B0604020202020204" pitchFamily="34" charset="0"/>
              </a:rPr>
              <a:t>X=0.2</a:t>
            </a:r>
          </a:p>
          <a:p>
            <a:pPr marL="0" marR="0">
              <a:lnSpc>
                <a:spcPct val="107000"/>
              </a:lnSpc>
              <a:spcBef>
                <a:spcPts val="0"/>
              </a:spcBef>
              <a:spcAft>
                <a:spcPts val="800"/>
              </a:spcAft>
            </a:pPr>
            <a:r>
              <a:rPr lang="en-US" sz="2400">
                <a:effectLst/>
                <a:latin typeface="Calibri" panose="020F0502020204030204" pitchFamily="34" charset="0"/>
                <a:ea typeface="Calibri" panose="020F0502020204030204" pitchFamily="34" charset="0"/>
                <a:cs typeface="Arial" panose="020B0604020202020204" pitchFamily="34" charset="0"/>
              </a:rPr>
              <a:t>Do while (x.LT.0.95)</a:t>
            </a:r>
          </a:p>
          <a:p>
            <a:pPr marL="0" marR="0">
              <a:lnSpc>
                <a:spcPct val="107000"/>
              </a:lnSpc>
              <a:spcBef>
                <a:spcPts val="0"/>
              </a:spcBef>
              <a:spcAft>
                <a:spcPts val="800"/>
              </a:spcAft>
            </a:pPr>
            <a:r>
              <a:rPr lang="en-US" sz="2400">
                <a:effectLst/>
                <a:latin typeface="Calibri" panose="020F0502020204030204" pitchFamily="34" charset="0"/>
                <a:ea typeface="Calibri" panose="020F0502020204030204" pitchFamily="34" charset="0"/>
                <a:cs typeface="Arial" panose="020B0604020202020204" pitchFamily="34" charset="0"/>
              </a:rPr>
              <a:t>X=3.8*x*(1.0-x)</a:t>
            </a:r>
          </a:p>
          <a:p>
            <a:pPr marL="0" marR="0">
              <a:lnSpc>
                <a:spcPct val="107000"/>
              </a:lnSpc>
              <a:spcBef>
                <a:spcPts val="0"/>
              </a:spcBef>
              <a:spcAft>
                <a:spcPts val="800"/>
              </a:spcAft>
            </a:pPr>
            <a:r>
              <a:rPr lang="en-US" sz="2400">
                <a:effectLst/>
                <a:latin typeface="Calibri" panose="020F0502020204030204" pitchFamily="34" charset="0"/>
                <a:ea typeface="Calibri" panose="020F0502020204030204" pitchFamily="34" charset="0"/>
                <a:cs typeface="Arial" panose="020B0604020202020204" pitchFamily="34" charset="0"/>
              </a:rPr>
              <a:t>Write (*,*) x</a:t>
            </a:r>
          </a:p>
          <a:p>
            <a:pPr marL="0" marR="0">
              <a:lnSpc>
                <a:spcPct val="107000"/>
              </a:lnSpc>
              <a:spcBef>
                <a:spcPts val="0"/>
              </a:spcBef>
              <a:spcAft>
                <a:spcPts val="800"/>
              </a:spcAft>
            </a:pPr>
            <a:r>
              <a:rPr lang="en-US" sz="2400">
                <a:effectLst/>
                <a:latin typeface="Calibri" panose="020F0502020204030204" pitchFamily="34" charset="0"/>
                <a:ea typeface="Calibri" panose="020F0502020204030204" pitchFamily="34" charset="0"/>
                <a:cs typeface="Arial" panose="020B0604020202020204" pitchFamily="34" charset="0"/>
              </a:rPr>
              <a:t>End do</a:t>
            </a:r>
          </a:p>
          <a:p>
            <a:pPr marL="0" marR="0">
              <a:lnSpc>
                <a:spcPct val="107000"/>
              </a:lnSpc>
              <a:spcBef>
                <a:spcPts val="0"/>
              </a:spcBef>
              <a:spcAft>
                <a:spcPts val="800"/>
              </a:spcAft>
            </a:pPr>
            <a:r>
              <a:rPr lang="en-US" sz="2400">
                <a:effectLst/>
                <a:latin typeface="Calibri" panose="020F050202020403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4284033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2">
            <a:extLst>
              <a:ext uri="{FF2B5EF4-FFF2-40B4-BE49-F238E27FC236}">
                <a16:creationId xmlns="" xmlns:a16="http://schemas.microsoft.com/office/drawing/2014/main" id="{76055FB5-CB7E-41FC-BB71-6D9805F484C0}"/>
              </a:ext>
            </a:extLst>
          </p:cNvPr>
          <p:cNvSpPr txBox="1"/>
          <p:nvPr/>
        </p:nvSpPr>
        <p:spPr>
          <a:xfrm>
            <a:off x="69202" y="612010"/>
            <a:ext cx="8440316" cy="5788789"/>
          </a:xfrm>
          <a:prstGeom prst="rect">
            <a:avLst/>
          </a:prstGeom>
          <a:solidFill>
            <a:schemeClr val="lt1"/>
          </a:solidFill>
          <a:ln w="6350">
            <a:solidFill>
              <a:schemeClr val="bg1"/>
            </a:solid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7000"/>
              </a:lnSpc>
              <a:spcBef>
                <a:spcPts val="0"/>
              </a:spcBef>
              <a:spcAft>
                <a:spcPts val="800"/>
              </a:spcAft>
            </a:pPr>
            <a:r>
              <a:rPr lang="en-US" sz="2400">
                <a:effectLst/>
                <a:latin typeface="Calibri" panose="020F0502020204030204" pitchFamily="34" charset="0"/>
                <a:ea typeface="Calibri" panose="020F0502020204030204" pitchFamily="34" charset="0"/>
                <a:cs typeface="Arial" panose="020B0604020202020204" pitchFamily="34" charset="0"/>
              </a:rPr>
              <a:t>Example (1): write a program to print odd number to 12 and print their square?</a:t>
            </a:r>
          </a:p>
          <a:p>
            <a:pPr marL="0" marR="0">
              <a:lnSpc>
                <a:spcPct val="107000"/>
              </a:lnSpc>
              <a:spcBef>
                <a:spcPts val="0"/>
              </a:spcBef>
              <a:spcAft>
                <a:spcPts val="800"/>
              </a:spcAft>
            </a:pPr>
            <a:r>
              <a:rPr lang="en-US" sz="2400">
                <a:effectLst/>
                <a:latin typeface="Calibri" panose="020F0502020204030204" pitchFamily="34" charset="0"/>
                <a:ea typeface="Calibri" panose="020F0502020204030204" pitchFamily="34" charset="0"/>
                <a:cs typeface="Arial" panose="020B0604020202020204" pitchFamily="34" charset="0"/>
              </a:rPr>
              <a:t>Solution: </a:t>
            </a:r>
          </a:p>
          <a:p>
            <a:pPr marL="0" marR="0">
              <a:lnSpc>
                <a:spcPct val="107000"/>
              </a:lnSpc>
              <a:spcBef>
                <a:spcPts val="0"/>
              </a:spcBef>
              <a:spcAft>
                <a:spcPts val="800"/>
              </a:spcAft>
            </a:pPr>
            <a:r>
              <a:rPr lang="en-US" sz="2400">
                <a:effectLst/>
                <a:latin typeface="Calibri" panose="020F0502020204030204" pitchFamily="34" charset="0"/>
                <a:ea typeface="Calibri" panose="020F0502020204030204" pitchFamily="34" charset="0"/>
                <a:cs typeface="Arial" panose="020B0604020202020204" pitchFamily="34" charset="0"/>
              </a:rPr>
              <a:t>Program Q1</a:t>
            </a:r>
          </a:p>
          <a:p>
            <a:pPr marL="0" marR="0">
              <a:lnSpc>
                <a:spcPct val="107000"/>
              </a:lnSpc>
              <a:spcBef>
                <a:spcPts val="0"/>
              </a:spcBef>
              <a:spcAft>
                <a:spcPts val="800"/>
              </a:spcAft>
            </a:pPr>
            <a:r>
              <a:rPr lang="en-US" sz="2400">
                <a:effectLst/>
                <a:latin typeface="Calibri" panose="020F0502020204030204" pitchFamily="34" charset="0"/>
                <a:ea typeface="Calibri" panose="020F0502020204030204" pitchFamily="34" charset="0"/>
                <a:cs typeface="Arial" panose="020B0604020202020204" pitchFamily="34" charset="0"/>
              </a:rPr>
              <a:t>Implicit None</a:t>
            </a:r>
          </a:p>
          <a:p>
            <a:pPr marL="0" marR="0">
              <a:lnSpc>
                <a:spcPct val="107000"/>
              </a:lnSpc>
              <a:spcBef>
                <a:spcPts val="0"/>
              </a:spcBef>
              <a:spcAft>
                <a:spcPts val="800"/>
              </a:spcAft>
            </a:pPr>
            <a:r>
              <a:rPr lang="en-US" sz="2400">
                <a:effectLst/>
                <a:latin typeface="Calibri" panose="020F0502020204030204" pitchFamily="34" charset="0"/>
                <a:ea typeface="Calibri" panose="020F0502020204030204" pitchFamily="34" charset="0"/>
                <a:cs typeface="Arial" panose="020B0604020202020204" pitchFamily="34" charset="0"/>
              </a:rPr>
              <a:t>Integer::X,Y</a:t>
            </a:r>
          </a:p>
          <a:p>
            <a:pPr marL="0" marR="0">
              <a:lnSpc>
                <a:spcPct val="107000"/>
              </a:lnSpc>
              <a:spcBef>
                <a:spcPts val="0"/>
              </a:spcBef>
              <a:spcAft>
                <a:spcPts val="800"/>
              </a:spcAft>
            </a:pPr>
            <a:r>
              <a:rPr lang="en-US" sz="2400">
                <a:effectLst/>
                <a:latin typeface="Calibri" panose="020F0502020204030204" pitchFamily="34" charset="0"/>
                <a:ea typeface="Calibri" panose="020F0502020204030204" pitchFamily="34" charset="0"/>
                <a:cs typeface="Arial" panose="020B0604020202020204" pitchFamily="34" charset="0"/>
              </a:rPr>
              <a:t>Do X=1,12,2</a:t>
            </a:r>
          </a:p>
          <a:p>
            <a:pPr marL="0" marR="0">
              <a:lnSpc>
                <a:spcPct val="107000"/>
              </a:lnSpc>
              <a:spcBef>
                <a:spcPts val="0"/>
              </a:spcBef>
              <a:spcAft>
                <a:spcPts val="800"/>
              </a:spcAft>
            </a:pPr>
            <a:r>
              <a:rPr lang="en-US" sz="2400">
                <a:effectLst/>
                <a:latin typeface="Calibri" panose="020F0502020204030204" pitchFamily="34" charset="0"/>
                <a:ea typeface="Calibri" panose="020F0502020204030204" pitchFamily="34" charset="0"/>
                <a:cs typeface="Arial" panose="020B0604020202020204" pitchFamily="34" charset="0"/>
              </a:rPr>
              <a:t>Y=X**2</a:t>
            </a:r>
          </a:p>
          <a:p>
            <a:pPr marL="0" marR="0">
              <a:lnSpc>
                <a:spcPct val="107000"/>
              </a:lnSpc>
              <a:spcBef>
                <a:spcPts val="0"/>
              </a:spcBef>
              <a:spcAft>
                <a:spcPts val="800"/>
              </a:spcAft>
            </a:pPr>
            <a:r>
              <a:rPr lang="en-US" sz="2400">
                <a:effectLst/>
                <a:latin typeface="Calibri" panose="020F0502020204030204" pitchFamily="34" charset="0"/>
                <a:ea typeface="Calibri" panose="020F0502020204030204" pitchFamily="34" charset="0"/>
                <a:cs typeface="Arial" panose="020B0604020202020204" pitchFamily="34" charset="0"/>
              </a:rPr>
              <a:t>Print*,”Odd number=”,X</a:t>
            </a:r>
          </a:p>
          <a:p>
            <a:pPr marL="0" marR="0">
              <a:lnSpc>
                <a:spcPct val="107000"/>
              </a:lnSpc>
              <a:spcBef>
                <a:spcPts val="0"/>
              </a:spcBef>
              <a:spcAft>
                <a:spcPts val="800"/>
              </a:spcAft>
            </a:pPr>
            <a:r>
              <a:rPr lang="en-US" sz="2400">
                <a:effectLst/>
                <a:latin typeface="Calibri" panose="020F0502020204030204" pitchFamily="34" charset="0"/>
                <a:ea typeface="Calibri" panose="020F0502020204030204" pitchFamily="34" charset="0"/>
                <a:cs typeface="Arial" panose="020B0604020202020204" pitchFamily="34" charset="0"/>
              </a:rPr>
              <a:t>Print*,”square of odd number=”,Y</a:t>
            </a:r>
          </a:p>
          <a:p>
            <a:pPr marL="0" marR="0">
              <a:lnSpc>
                <a:spcPct val="107000"/>
              </a:lnSpc>
              <a:spcBef>
                <a:spcPts val="0"/>
              </a:spcBef>
              <a:spcAft>
                <a:spcPts val="800"/>
              </a:spcAft>
            </a:pPr>
            <a:r>
              <a:rPr lang="en-US" sz="2400">
                <a:effectLst/>
                <a:latin typeface="Calibri" panose="020F0502020204030204" pitchFamily="34" charset="0"/>
                <a:ea typeface="Calibri" panose="020F0502020204030204" pitchFamily="34" charset="0"/>
                <a:cs typeface="Arial" panose="020B0604020202020204" pitchFamily="34" charset="0"/>
              </a:rPr>
              <a:t>End do</a:t>
            </a:r>
          </a:p>
          <a:p>
            <a:pPr marL="0" marR="0">
              <a:lnSpc>
                <a:spcPct val="107000"/>
              </a:lnSpc>
              <a:spcBef>
                <a:spcPts val="0"/>
              </a:spcBef>
              <a:spcAft>
                <a:spcPts val="800"/>
              </a:spcAft>
            </a:pPr>
            <a:r>
              <a:rPr lang="en-US" sz="2400">
                <a:effectLst/>
                <a:latin typeface="Calibri" panose="020F0502020204030204" pitchFamily="34" charset="0"/>
                <a:ea typeface="Calibri" panose="020F0502020204030204" pitchFamily="34" charset="0"/>
                <a:cs typeface="Arial" panose="020B0604020202020204" pitchFamily="34" charset="0"/>
              </a:rPr>
              <a:t>End Program Q1</a:t>
            </a:r>
          </a:p>
          <a:p>
            <a:pPr marL="0" marR="0">
              <a:lnSpc>
                <a:spcPct val="107000"/>
              </a:lnSpc>
              <a:spcBef>
                <a:spcPts val="0"/>
              </a:spcBef>
              <a:spcAft>
                <a:spcPts val="800"/>
              </a:spcAft>
            </a:pPr>
            <a:r>
              <a:rPr lang="en-US" sz="2400">
                <a:effectLst/>
                <a:latin typeface="Calibri" panose="020F050202020403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800"/>
              </a:spcAft>
            </a:pPr>
            <a:r>
              <a:rPr lang="en-US" sz="2400">
                <a:effectLst/>
                <a:latin typeface="Calibri" panose="020F050202020403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3237887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3">
            <a:extLst>
              <a:ext uri="{FF2B5EF4-FFF2-40B4-BE49-F238E27FC236}">
                <a16:creationId xmlns="" xmlns:a16="http://schemas.microsoft.com/office/drawing/2014/main" id="{32D72D77-5590-4F77-85B8-C88EF58B5C79}"/>
              </a:ext>
            </a:extLst>
          </p:cNvPr>
          <p:cNvSpPr txBox="1"/>
          <p:nvPr/>
        </p:nvSpPr>
        <p:spPr>
          <a:xfrm>
            <a:off x="0" y="519637"/>
            <a:ext cx="11150083" cy="6263718"/>
          </a:xfrm>
          <a:prstGeom prst="rect">
            <a:avLst/>
          </a:prstGeom>
          <a:solidFill>
            <a:schemeClr val="lt1"/>
          </a:solidFill>
          <a:ln w="6350">
            <a:solidFill>
              <a:schemeClr val="bg1"/>
            </a:solidFill>
          </a:ln>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a:lnSpc>
                <a:spcPct val="107000"/>
              </a:lnSpc>
              <a:spcBef>
                <a:spcPts val="0"/>
              </a:spcBef>
              <a:spcAft>
                <a:spcPts val="800"/>
              </a:spcAft>
            </a:pPr>
            <a:r>
              <a:rPr lang="en-US" sz="2400" u="sng" dirty="0">
                <a:effectLst/>
                <a:latin typeface="Calibri" panose="020F0502020204030204" pitchFamily="34" charset="0"/>
                <a:ea typeface="Calibri" panose="020F0502020204030204" pitchFamily="34" charset="0"/>
                <a:cs typeface="Arial" panose="020B0604020202020204" pitchFamily="34" charset="0"/>
              </a:rPr>
              <a:t>Example</a:t>
            </a:r>
            <a:r>
              <a:rPr lang="en-US" sz="2400" dirty="0">
                <a:effectLst/>
                <a:latin typeface="Calibri" panose="020F0502020204030204" pitchFamily="34" charset="0"/>
                <a:ea typeface="Calibri" panose="020F0502020204030204" pitchFamily="34" charset="0"/>
                <a:cs typeface="Arial" panose="020B0604020202020204" pitchFamily="34" charset="0"/>
              </a:rPr>
              <a:t> (2): write a program to find average of three students, each student have 4 marks?</a:t>
            </a:r>
          </a:p>
          <a:p>
            <a:pPr marL="0" marR="0">
              <a:lnSpc>
                <a:spcPct val="107000"/>
              </a:lnSpc>
              <a:spcBef>
                <a:spcPts val="0"/>
              </a:spcBef>
              <a:spcAft>
                <a:spcPts val="800"/>
              </a:spcAft>
            </a:pPr>
            <a:r>
              <a:rPr lang="en-US" sz="2400" u="sng" dirty="0">
                <a:effectLst/>
                <a:latin typeface="Calibri" panose="020F0502020204030204" pitchFamily="34" charset="0"/>
                <a:ea typeface="Calibri" panose="020F0502020204030204" pitchFamily="34" charset="0"/>
                <a:cs typeface="Arial" panose="020B0604020202020204" pitchFamily="34" charset="0"/>
              </a:rPr>
              <a:t>Solution</a:t>
            </a:r>
            <a:r>
              <a:rPr lang="en-US" sz="2400" dirty="0">
                <a:effectLst/>
                <a:latin typeface="Calibri" panose="020F050202020403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Program Q2</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Implicit None</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Real::x, sum, average</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Integer::I,J</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Do I=1,3</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Sum=0</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Do J=1,4</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Print*,”input x”</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Read*,x</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Sum=</a:t>
            </a:r>
            <a:r>
              <a:rPr lang="en-US" sz="2400" dirty="0" err="1">
                <a:effectLst/>
                <a:latin typeface="Calibri" panose="020F0502020204030204" pitchFamily="34" charset="0"/>
                <a:ea typeface="Calibri" panose="020F0502020204030204" pitchFamily="34" charset="0"/>
                <a:cs typeface="Arial" panose="020B0604020202020204" pitchFamily="34" charset="0"/>
              </a:rPr>
              <a:t>sum+x</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4" name="TextBox 3">
            <a:extLst>
              <a:ext uri="{FF2B5EF4-FFF2-40B4-BE49-F238E27FC236}">
                <a16:creationId xmlns="" xmlns:a16="http://schemas.microsoft.com/office/drawing/2014/main" id="{6768C5C6-AE70-48F9-B449-4604EFA31A1E}"/>
              </a:ext>
            </a:extLst>
          </p:cNvPr>
          <p:cNvSpPr txBox="1"/>
          <p:nvPr/>
        </p:nvSpPr>
        <p:spPr>
          <a:xfrm>
            <a:off x="7084267" y="1521502"/>
            <a:ext cx="6144208" cy="2461058"/>
          </a:xfrm>
          <a:prstGeom prst="rect">
            <a:avLst/>
          </a:prstGeom>
          <a:noFill/>
        </p:spPr>
        <p:txBody>
          <a:bodyPr wrap="square">
            <a:spAutoFit/>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End do</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Average=sum/4</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Print*,”average=”,average</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End do </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End Program Q2</a:t>
            </a:r>
          </a:p>
        </p:txBody>
      </p:sp>
    </p:spTree>
    <p:extLst>
      <p:ext uri="{BB962C8B-B14F-4D97-AF65-F5344CB8AC3E}">
        <p14:creationId xmlns:p14="http://schemas.microsoft.com/office/powerpoint/2010/main" val="1235415519"/>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10046</TotalTime>
  <Words>949</Words>
  <Application>Microsoft Office PowerPoint</Application>
  <PresentationFormat>مخصص</PresentationFormat>
  <Paragraphs>151</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Dividend</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ghassan_m_ali@yahoo.com</dc:creator>
  <cp:lastModifiedBy>IK</cp:lastModifiedBy>
  <cp:revision>149</cp:revision>
  <dcterms:created xsi:type="dcterms:W3CDTF">2020-11-22T07:44:38Z</dcterms:created>
  <dcterms:modified xsi:type="dcterms:W3CDTF">2020-12-16T15:08:58Z</dcterms:modified>
</cp:coreProperties>
</file>